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  <p:sldId id="260" r:id="rId6"/>
  </p:sldIdLst>
  <p:sldSz cx="9906000" cy="6858000" type="A4"/>
  <p:notesSz cx="6858000" cy="9144000"/>
  <p:embeddedFontLst>
    <p:embeddedFont>
      <p:font typeface="SassoonPrimaryType" panose="020B0604020202020204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F4A70B-C428-7C63-7172-5533D601B5A8}" v="5" dt="2026-09-14T12:42:42.5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974092"/>
              </p:ext>
            </p:extLst>
          </p:nvPr>
        </p:nvGraphicFramePr>
        <p:xfrm>
          <a:off x="257737" y="650180"/>
          <a:ext cx="8575043" cy="2032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85485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646413">
                  <a:extLst>
                    <a:ext uri="{9D8B030D-6E8A-4147-A177-3AD203B41FA5}">
                      <a16:colId xmlns:a16="http://schemas.microsoft.com/office/drawing/2014/main" val="444725784"/>
                    </a:ext>
                  </a:extLst>
                </a:gridCol>
                <a:gridCol w="1671173">
                  <a:extLst>
                    <a:ext uri="{9D8B030D-6E8A-4147-A177-3AD203B41FA5}">
                      <a16:colId xmlns:a16="http://schemas.microsoft.com/office/drawing/2014/main" val="724638327"/>
                    </a:ext>
                  </a:extLst>
                </a:gridCol>
                <a:gridCol w="1225527">
                  <a:extLst>
                    <a:ext uri="{9D8B030D-6E8A-4147-A177-3AD203B41FA5}">
                      <a16:colId xmlns:a16="http://schemas.microsoft.com/office/drawing/2014/main" val="3198696867"/>
                    </a:ext>
                  </a:extLst>
                </a:gridCol>
                <a:gridCol w="1336922">
                  <a:extLst>
                    <a:ext uri="{9D8B030D-6E8A-4147-A177-3AD203B41FA5}">
                      <a16:colId xmlns:a16="http://schemas.microsoft.com/office/drawing/2014/main" val="2630248297"/>
                    </a:ext>
                  </a:extLst>
                </a:gridCol>
                <a:gridCol w="1209523">
                  <a:extLst>
                    <a:ext uri="{9D8B030D-6E8A-4147-A177-3AD203B41FA5}">
                      <a16:colId xmlns:a16="http://schemas.microsoft.com/office/drawing/2014/main" val="471912577"/>
                    </a:ext>
                  </a:extLst>
                </a:gridCol>
              </a:tblGrid>
              <a:tr h="408509">
                <a:tc gridSpan="6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SassoonPrimaryType"/>
                        </a:rPr>
                        <a:t>Year 6 </a:t>
                      </a:r>
                      <a:r>
                        <a:rPr lang="en-US" sz="1600" b="1" i="0" u="none" strike="noStrike" noProof="0">
                          <a:solidFill>
                            <a:schemeClr val="bg1"/>
                          </a:solidFill>
                          <a:latin typeface="SassoonPrimaryType"/>
                        </a:rPr>
                        <a:t>Living things: Classifying big and small</a:t>
                      </a:r>
                      <a:endParaRPr lang="en-US" sz="1600" b="1">
                        <a:solidFill>
                          <a:schemeClr val="bg1"/>
                        </a:solidFill>
                        <a:latin typeface="SassoonPrimaryType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>
                          <a:solidFill>
                            <a:schemeClr val="bg1"/>
                          </a:solidFill>
                          <a:latin typeface="SassoonPrimaryType"/>
                        </a:rPr>
                        <a:t>Prior learning: </a:t>
                      </a:r>
                      <a:r>
                        <a:rPr lang="en-US" sz="1600" b="0" i="0" u="none" strike="noStrike" noProof="0">
                          <a:solidFill>
                            <a:schemeClr val="bg1"/>
                          </a:solidFill>
                          <a:latin typeface="SassoonPrimaryType"/>
                        </a:rPr>
                        <a:t>Grouping animals and plants in various ways </a:t>
                      </a:r>
                      <a:r>
                        <a:rPr lang="en-US" sz="1600" b="0">
                          <a:solidFill>
                            <a:schemeClr val="bg1"/>
                          </a:solidFill>
                          <a:latin typeface="SassoonPrimaryType"/>
                        </a:rPr>
                        <a:t>(Year 4)</a:t>
                      </a: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1101736"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latin typeface="SassoonPrimaryType"/>
                        </a:rPr>
                        <a:t>Lesson 1: Carl Linnaeus and </a:t>
                      </a:r>
                      <a:r>
                        <a:rPr lang="en-US" sz="1200" b="1" err="1">
                          <a:latin typeface="SassoonPrimaryType"/>
                        </a:rPr>
                        <a:t>classificatio</a:t>
                      </a:r>
                      <a:r>
                        <a:rPr lang="en-US" sz="1200" b="1">
                          <a:latin typeface="SassoonPrimaryType"/>
                        </a:rPr>
                        <a:t>n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rgbClr val="222222"/>
                          </a:solidFill>
                          <a:latin typeface="SassoonPrimaryType"/>
                        </a:rPr>
                        <a:t>To explain how organisms are classified using the Linnaean system.</a:t>
                      </a:r>
                    </a:p>
                  </a:txBody>
                  <a:tcPr marL="132080" marR="132080" marT="66040" marB="6604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2: Cold-blooded vertebrates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classify cold-blooded vertebrate groups using their common characteristics.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3: Warm-blooded vertebrates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classify warm-blooded vertebrate groups using their common characteristics.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4: Invertebrates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classify invertebrates using their characteristics.</a:t>
                      </a:r>
                      <a:endParaRPr lang="en-GB" sz="1200" b="0" i="0" u="none" strike="noStrike" noProof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5: Plants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describe how the plant kingdom is organised (based on shared characteristics).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Lesson 6: Micro-organisms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describe and classify micro-organisms.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sp>
        <p:nvSpPr>
          <p:cNvPr id="2" name="TextBox 4">
            <a:extLst>
              <a:ext uri="{FF2B5EF4-FFF2-40B4-BE49-F238E27FC236}">
                <a16:creationId xmlns:a16="http://schemas.microsoft.com/office/drawing/2014/main" id="{1C9FC5E6-7B0B-9D92-C810-DCA95B8CB36F}"/>
              </a:ext>
            </a:extLst>
          </p:cNvPr>
          <p:cNvSpPr txBox="1"/>
          <p:nvPr/>
        </p:nvSpPr>
        <p:spPr>
          <a:xfrm>
            <a:off x="8772143" y="1565146"/>
            <a:ext cx="1058705" cy="95410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accent5">
                    <a:lumMod val="49000"/>
                  </a:schemeClr>
                </a:solidFill>
                <a:latin typeface="SassoonPrimaryType"/>
                <a:ea typeface="Calibri"/>
                <a:cs typeface="Calibri"/>
              </a:rPr>
              <a:t>St Joseph's </a:t>
            </a:r>
            <a:endParaRPr lang="en-US" sz="1400" dirty="0">
              <a:solidFill>
                <a:schemeClr val="accent5">
                  <a:lumMod val="49000"/>
                </a:schemeClr>
              </a:solidFill>
              <a:latin typeface="SassoonPrimaryType"/>
              <a:ea typeface="Calibri"/>
              <a:cs typeface="Calibri"/>
            </a:endParaRPr>
          </a:p>
          <a:p>
            <a:pPr algn="ctr"/>
            <a:r>
              <a:rPr lang="en-GB" sz="1400" dirty="0">
                <a:solidFill>
                  <a:schemeClr val="accent5">
                    <a:lumMod val="49000"/>
                  </a:schemeClr>
                </a:solidFill>
                <a:latin typeface="SassoonPrimaryType"/>
                <a:ea typeface="Calibri"/>
                <a:cs typeface="Calibri"/>
              </a:rPr>
              <a:t>Catholic Primary</a:t>
            </a:r>
            <a:endParaRPr lang="en-US" sz="1400">
              <a:solidFill>
                <a:schemeClr val="accent5">
                  <a:lumMod val="49000"/>
                </a:schemeClr>
              </a:solidFill>
              <a:latin typeface="SassoonPrimaryType"/>
              <a:ea typeface="Calibri"/>
              <a:cs typeface="Calibri"/>
            </a:endParaRPr>
          </a:p>
          <a:p>
            <a:pPr algn="ctr"/>
            <a:r>
              <a:rPr lang="en-GB" sz="1400" dirty="0">
                <a:solidFill>
                  <a:schemeClr val="accent5">
                    <a:lumMod val="49000"/>
                  </a:schemeClr>
                </a:solidFill>
                <a:latin typeface="SassoonPrimaryType"/>
                <a:ea typeface="Calibri"/>
                <a:cs typeface="Calibri"/>
              </a:rPr>
              <a:t>School</a:t>
            </a:r>
          </a:p>
        </p:txBody>
      </p:sp>
      <p:pic>
        <p:nvPicPr>
          <p:cNvPr id="12" name="Picture 11" descr="A screen shot of a chart&#10;&#10;AI-generated content may be incorrect.">
            <a:extLst>
              <a:ext uri="{FF2B5EF4-FFF2-40B4-BE49-F238E27FC236}">
                <a16:creationId xmlns:a16="http://schemas.microsoft.com/office/drawing/2014/main" id="{2EC28737-3341-6EF9-4E33-267D72E5C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58" y="2823488"/>
            <a:ext cx="6503565" cy="3878185"/>
          </a:xfrm>
          <a:prstGeom prst="rect">
            <a:avLst/>
          </a:prstGeom>
        </p:spPr>
      </p:pic>
      <p:pic>
        <p:nvPicPr>
          <p:cNvPr id="18" name="Picture 17" descr="A diagram of a variety of animals&#10;&#10;AI-generated content may be incorrect.">
            <a:extLst>
              <a:ext uri="{FF2B5EF4-FFF2-40B4-BE49-F238E27FC236}">
                <a16:creationId xmlns:a16="http://schemas.microsoft.com/office/drawing/2014/main" id="{A9DEA035-28A2-53BB-1383-DDBB04BA5D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5" r="56027" b="42991"/>
          <a:stretch>
            <a:fillRect/>
          </a:stretch>
        </p:blipFill>
        <p:spPr>
          <a:xfrm>
            <a:off x="6784032" y="2694474"/>
            <a:ext cx="2965610" cy="2309916"/>
          </a:xfrm>
          <a:prstGeom prst="rect">
            <a:avLst/>
          </a:prstGeom>
        </p:spPr>
      </p:pic>
      <p:pic>
        <p:nvPicPr>
          <p:cNvPr id="22" name="Picture 21" descr="A diagram of a variety of animals&#10;&#10;AI-generated content may be incorrect.">
            <a:extLst>
              <a:ext uri="{FF2B5EF4-FFF2-40B4-BE49-F238E27FC236}">
                <a16:creationId xmlns:a16="http://schemas.microsoft.com/office/drawing/2014/main" id="{3B0ACF13-170C-9E6C-217F-40C2948C6F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6250" r="56015" b="421"/>
          <a:stretch>
            <a:fillRect/>
          </a:stretch>
        </p:blipFill>
        <p:spPr>
          <a:xfrm>
            <a:off x="6783993" y="5134810"/>
            <a:ext cx="2897308" cy="17179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6C7E67-29B1-D41A-8833-8C256018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5068" y="291797"/>
            <a:ext cx="1059919" cy="95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95411E2-850F-58B6-5406-E75E035A7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667402"/>
              </p:ext>
            </p:extLst>
          </p:nvPr>
        </p:nvGraphicFramePr>
        <p:xfrm>
          <a:off x="148969" y="105114"/>
          <a:ext cx="4540172" cy="438848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21489">
                  <a:extLst>
                    <a:ext uri="{9D8B030D-6E8A-4147-A177-3AD203B41FA5}">
                      <a16:colId xmlns:a16="http://schemas.microsoft.com/office/drawing/2014/main" val="3503044603"/>
                    </a:ext>
                  </a:extLst>
                </a:gridCol>
                <a:gridCol w="2918683">
                  <a:extLst>
                    <a:ext uri="{9D8B030D-6E8A-4147-A177-3AD203B41FA5}">
                      <a16:colId xmlns:a16="http://schemas.microsoft.com/office/drawing/2014/main" val="2763769454"/>
                    </a:ext>
                  </a:extLst>
                </a:gridCol>
              </a:tblGrid>
              <a:tr h="334645">
                <a:tc gridSpan="2"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 b="1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Key Vocabulary </a:t>
                      </a:r>
                      <a:endParaRPr lang="en-GB" sz="1400">
                        <a:solidFill>
                          <a:schemeClr val="bg1"/>
                        </a:solidFill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054249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organism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 living thing.</a:t>
                      </a:r>
                    </a:p>
                    <a:p>
                      <a:pPr marL="0" lvl="0"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 micro-organism is a living thing which is too small to see with the naked eye.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37535"/>
                  </a:ext>
                </a:extLst>
              </a:tr>
              <a:tr h="507541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classify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To group something based on similarities.</a:t>
                      </a:r>
                      <a:endParaRPr lang="en-US" sz="1400"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793277"/>
                  </a:ext>
                </a:extLst>
              </a:tr>
              <a:tr h="297097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vertebrate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An animal with a backbone.</a:t>
                      </a:r>
                      <a:endParaRPr lang="en-US" sz="1400"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58359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invertebrate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An invertebrate is an animal without a backbone.</a:t>
                      </a:r>
                      <a:endParaRPr lang="en-US" sz="1400"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393597"/>
                  </a:ext>
                </a:extLst>
              </a:tr>
              <a:tr h="272339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cold-blooded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Animals that rely on external sources, like the Sun, to control their body temperature.</a:t>
                      </a:r>
                      <a:endParaRPr lang="en-US" sz="1400"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514905"/>
                  </a:ext>
                </a:extLst>
              </a:tr>
              <a:tr h="507541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warm-blooded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Animals that can control their body temperature internally.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037444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exoskeleton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 skeleton on the outside of the body.</a:t>
                      </a:r>
                      <a:endParaRPr lang="en-US" sz="1400"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925392"/>
                  </a:ext>
                </a:extLst>
              </a:tr>
            </a:tbl>
          </a:graphicData>
        </a:graphic>
      </p:graphicFrame>
      <p:pic>
        <p:nvPicPr>
          <p:cNvPr id="8" name="Picture 7" descr="A diagram of a variety of animals&#10;&#10;AI-generated content may be incorrect.">
            <a:extLst>
              <a:ext uri="{FF2B5EF4-FFF2-40B4-BE49-F238E27FC236}">
                <a16:creationId xmlns:a16="http://schemas.microsoft.com/office/drawing/2014/main" id="{9DA01DFD-2884-021C-80AF-CFDB849C71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000" b="-208"/>
          <a:stretch>
            <a:fillRect/>
          </a:stretch>
        </p:blipFill>
        <p:spPr>
          <a:xfrm>
            <a:off x="4783984" y="104685"/>
            <a:ext cx="4830717" cy="516421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A032E30-980D-304C-5254-910C60292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485293"/>
              </p:ext>
            </p:extLst>
          </p:nvPr>
        </p:nvGraphicFramePr>
        <p:xfrm>
          <a:off x="5661781" y="5270914"/>
          <a:ext cx="3958408" cy="140389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958408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321855"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latin typeface="SassoonPrimaryType"/>
                        </a:rPr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824784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use a classification key to classify frog species. 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use a classification key to classify vertebrates.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use a classification key to classify vertebrates.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produce a working classification key.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use a classification key to classify bacteria. 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pic>
        <p:nvPicPr>
          <p:cNvPr id="14" name="Picture 13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84E22377-5F83-1531-B1A5-ED723D31D0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95" t="52068" r="50947" b="2676"/>
          <a:stretch>
            <a:fillRect/>
          </a:stretch>
        </p:blipFill>
        <p:spPr>
          <a:xfrm>
            <a:off x="4370924" y="5474821"/>
            <a:ext cx="1174608" cy="115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71E355-3257-1E46-FD2B-B5250653E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917" y="4475947"/>
            <a:ext cx="3866093" cy="214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98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82B5E5-51FD-40CF-997D-3E604B96E0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919649-3F0F-4E48-85E3-FE2A01F4623F}">
  <ds:schemaRefs>
    <ds:schemaRef ds:uri="44186fc2-5b73-44d0-9708-7712d4341a98"/>
    <ds:schemaRef ds:uri="ce97f3de-cf2b-47f4-9969-4a1628044a0c"/>
    <ds:schemaRef ds:uri="http://schemas.microsoft.com/office/2006/metadata/properties"/>
    <ds:schemaRef ds:uri="http://schemas.microsoft.com/office/infopath/2007/PartnerControls"/>
    <ds:schemaRef ds:uri="cf1c8444-aec9-4944-a856-845f6abb7304"/>
    <ds:schemaRef ds:uri="de812984-d646-4ed1-b48e-81d9b9f1ada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revision>13</cp:revision>
  <dcterms:created xsi:type="dcterms:W3CDTF">2026-05-12T15:24:30Z</dcterms:created>
  <dcterms:modified xsi:type="dcterms:W3CDTF">2026-09-14T12:42:48Z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