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2" r:id="rId4"/>
  </p:sldMasterIdLst>
  <p:sldIdLst>
    <p:sldId id="256" r:id="rId5"/>
  </p:sldIdLst>
  <p:sldSz cx="9906000" cy="6858000" type="A4"/>
  <p:notesSz cx="6858000" cy="9144000"/>
  <p:embeddedFontLst>
    <p:embeddedFont>
      <p:font typeface="SassoonPrimaryType" panose="020B0604020202020204"/>
      <p:regular r:id="rId6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F1CA5F8-4966-E4C0-6214-130FAEF794C3}" v="5" dt="2026-09-14T12:40:05.66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DF18680-E054-41AD-8BC1-D1AEF772440D}" styleName="Medium Style 2 –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91"/>
    <p:restoredTop sz="94687"/>
  </p:normalViewPr>
  <p:slideViewPr>
    <p:cSldViewPr snapToGrid="0">
      <p:cViewPr varScale="1">
        <p:scale>
          <a:sx n="112" d="100"/>
          <a:sy n="112" d="100"/>
        </p:scale>
        <p:origin x="1312" y="20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font" Target="fonts/font1.fntdata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571400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332457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67394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2934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24627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43178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998278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6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98393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6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08706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044688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5543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DCA098-6616-2343-85D5-D4A566C898B3}" type="datetimeFigureOut">
              <a:rPr lang="en-US" smtClean="0"/>
              <a:t>9/14/2026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08106B-2E3B-AA4C-B51D-B38A7B89D72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807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C9884ECE-E442-8808-F3E1-5004CA2902A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520462"/>
              </p:ext>
            </p:extLst>
          </p:nvPr>
        </p:nvGraphicFramePr>
        <p:xfrm>
          <a:off x="89627" y="157419"/>
          <a:ext cx="8808362" cy="1922745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1579392">
                  <a:extLst>
                    <a:ext uri="{9D8B030D-6E8A-4147-A177-3AD203B41FA5}">
                      <a16:colId xmlns:a16="http://schemas.microsoft.com/office/drawing/2014/main" val="2117424641"/>
                    </a:ext>
                  </a:extLst>
                </a:gridCol>
                <a:gridCol w="1566654">
                  <a:extLst>
                    <a:ext uri="{9D8B030D-6E8A-4147-A177-3AD203B41FA5}">
                      <a16:colId xmlns:a16="http://schemas.microsoft.com/office/drawing/2014/main" val="444725784"/>
                    </a:ext>
                  </a:extLst>
                </a:gridCol>
                <a:gridCol w="1429289">
                  <a:extLst>
                    <a:ext uri="{9D8B030D-6E8A-4147-A177-3AD203B41FA5}">
                      <a16:colId xmlns:a16="http://schemas.microsoft.com/office/drawing/2014/main" val="724638327"/>
                    </a:ext>
                  </a:extLst>
                </a:gridCol>
                <a:gridCol w="1465312">
                  <a:extLst>
                    <a:ext uri="{9D8B030D-6E8A-4147-A177-3AD203B41FA5}">
                      <a16:colId xmlns:a16="http://schemas.microsoft.com/office/drawing/2014/main" val="597266072"/>
                    </a:ext>
                  </a:extLst>
                </a:gridCol>
                <a:gridCol w="1386454">
                  <a:extLst>
                    <a:ext uri="{9D8B030D-6E8A-4147-A177-3AD203B41FA5}">
                      <a16:colId xmlns:a16="http://schemas.microsoft.com/office/drawing/2014/main" val="1393927826"/>
                    </a:ext>
                  </a:extLst>
                </a:gridCol>
                <a:gridCol w="1381261">
                  <a:extLst>
                    <a:ext uri="{9D8B030D-6E8A-4147-A177-3AD203B41FA5}">
                      <a16:colId xmlns:a16="http://schemas.microsoft.com/office/drawing/2014/main" val="1870635215"/>
                    </a:ext>
                  </a:extLst>
                </a:gridCol>
              </a:tblGrid>
              <a:tr h="577845">
                <a:tc gridSpan="6">
                  <a:txBody>
                    <a:bodyPr/>
                    <a:lstStyle/>
                    <a:p>
                      <a:pPr algn="ctr"/>
                      <a:r>
                        <a:rPr lang="en-US" sz="1600">
                          <a:latin typeface="SassoonPrimaryType"/>
                        </a:rPr>
                        <a:t>Year 1 Forces and Space: Seasonal Changes</a:t>
                      </a:r>
                    </a:p>
                    <a:p>
                      <a:pPr algn="ctr"/>
                      <a:r>
                        <a:rPr lang="en-US" sz="1600" b="0">
                          <a:latin typeface="SassoonPrimaryType"/>
                        </a:rPr>
                        <a:t>Prior Learning: Changing Seasons (EYFS)</a:t>
                      </a:r>
                    </a:p>
                  </a:txBody>
                  <a:tcPr marL="132080" marR="132080" marT="66040" marB="66040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0">
                        <a:latin typeface="SassoonPrimaryType"/>
                      </a:endParaRPr>
                    </a:p>
                  </a:txBody>
                  <a:tcPr marL="132080" marR="132080" marT="66039" marB="66039"/>
                </a:tc>
                <a:extLst>
                  <a:ext uri="{0D108BD9-81ED-4DB2-BD59-A6C34878D82A}">
                    <a16:rowId xmlns:a16="http://schemas.microsoft.com/office/drawing/2014/main" val="2214697526"/>
                  </a:ext>
                </a:extLst>
              </a:tr>
              <a:tr h="1302985">
                <a:tc>
                  <a:txBody>
                    <a:bodyPr/>
                    <a:lstStyle/>
                    <a:p>
                      <a:pPr algn="ctr"/>
                      <a:r>
                        <a:rPr lang="en-US" sz="1200" b="1">
                          <a:latin typeface="SassoonPrimaryType"/>
                        </a:rPr>
                        <a:t>Lesson 1: Wonderful weather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SassoonPrimaryType"/>
                        </a:rPr>
                        <a:t>LO: To identify how the weather changes across four seasons. </a:t>
                      </a:r>
                    </a:p>
                  </a:txBody>
                  <a:tcPr marL="132080" marR="132080" marT="66040" marB="66040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dirty="0">
                          <a:latin typeface="SassoonPrimaryType"/>
                        </a:rPr>
                        <a:t>Lesson 2: </a:t>
                      </a:r>
                      <a:r>
                        <a:rPr lang="en-US" sz="1200" b="1">
                          <a:latin typeface="SassoonPrimaryType"/>
                        </a:rPr>
                        <a:t>Seasonal activities 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SassoonPrimaryType"/>
                        </a:rPr>
                        <a:t>LO: To identify events and activities that take place in different seasons. </a:t>
                      </a:r>
                    </a:p>
                  </a:txBody>
                  <a:tcPr marL="132080" marR="132080" marT="66039" marB="66039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latin typeface="SassoonPrimaryType"/>
                        </a:rPr>
                        <a:t>Lesson 3: How do trees change?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SassoonPrimaryType"/>
                        </a:rPr>
                        <a:t>LO: To </a:t>
                      </a:r>
                      <a:r>
                        <a:rPr lang="en-US" sz="1200" b="0" dirty="0" err="1">
                          <a:latin typeface="SassoonPrimaryType"/>
                        </a:rPr>
                        <a:t>recognise</a:t>
                      </a:r>
                      <a:r>
                        <a:rPr lang="en-US" sz="1200" b="0" dirty="0">
                          <a:latin typeface="SassoonPrimaryType"/>
                        </a:rPr>
                        <a:t> how trees change across the four seasons. </a:t>
                      </a:r>
                    </a:p>
                  </a:txBody>
                  <a:tcPr marL="132080" marR="132080" marT="66039" marB="66039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>
                          <a:latin typeface="SassoonPrimaryType"/>
                        </a:rPr>
                        <a:t>Lesson 4: Daylight hours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SassoonPrimaryType"/>
                        </a:rPr>
                        <a:t>LO: To </a:t>
                      </a:r>
                      <a:r>
                        <a:rPr lang="en-US" sz="1200" b="0" dirty="0" err="1">
                          <a:latin typeface="SassoonPrimaryType"/>
                        </a:rPr>
                        <a:t>recognise</a:t>
                      </a:r>
                      <a:r>
                        <a:rPr lang="en-US" sz="1200" b="0" dirty="0">
                          <a:latin typeface="SassoonPrimaryType"/>
                        </a:rPr>
                        <a:t> that daylight hours change across the four seasons. </a:t>
                      </a:r>
                    </a:p>
                  </a:txBody>
                  <a:tcPr marL="132080" marR="132080" marT="66039" marB="66039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dirty="0">
                          <a:latin typeface="SassoonPrimaryType"/>
                        </a:rPr>
                        <a:t>Lesson 5: Observing over time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SassoonPrimaryType"/>
                        </a:rPr>
                        <a:t>LO: To observe changes across the four seasons. </a:t>
                      </a:r>
                    </a:p>
                  </a:txBody>
                  <a:tcPr marL="132080" marR="132080" marT="66039" marB="66039"/>
                </a:tc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1" dirty="0">
                          <a:latin typeface="SassoonPrimaryType"/>
                        </a:rPr>
                        <a:t>Lesson 6: Weather </a:t>
                      </a:r>
                      <a:r>
                        <a:rPr lang="en-US" sz="1200" b="1">
                          <a:latin typeface="SassoonPrimaryType"/>
                        </a:rPr>
                        <a:t>reports</a:t>
                      </a:r>
                    </a:p>
                    <a:p>
                      <a:pPr lvl="0" algn="l">
                        <a:buNone/>
                      </a:pPr>
                      <a:r>
                        <a:rPr lang="en-US" sz="1200" b="0" dirty="0">
                          <a:latin typeface="SassoonPrimaryType"/>
                        </a:rPr>
                        <a:t>LO: To observe changes across the four seasons. </a:t>
                      </a:r>
                    </a:p>
                  </a:txBody>
                  <a:tcPr marL="132080" marR="132080" marT="66039" marB="66039"/>
                </a:tc>
                <a:extLst>
                  <a:ext uri="{0D108BD9-81ED-4DB2-BD59-A6C34878D82A}">
                    <a16:rowId xmlns:a16="http://schemas.microsoft.com/office/drawing/2014/main" val="1960659521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A2716481-2E59-B1AC-6A3B-E3C4D8B9D0C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60391556"/>
              </p:ext>
            </p:extLst>
          </p:nvPr>
        </p:nvGraphicFramePr>
        <p:xfrm>
          <a:off x="173355" y="2240608"/>
          <a:ext cx="2096098" cy="167640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2096098">
                  <a:extLst>
                    <a:ext uri="{9D8B030D-6E8A-4147-A177-3AD203B41FA5}">
                      <a16:colId xmlns:a16="http://schemas.microsoft.com/office/drawing/2014/main" val="3548637478"/>
                    </a:ext>
                  </a:extLst>
                </a:gridCol>
              </a:tblGrid>
              <a:tr h="27825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SassoonPrimaryType"/>
                        </a:rPr>
                        <a:t>Working Scientifically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3578140"/>
                  </a:ext>
                </a:extLst>
              </a:tr>
              <a:tr h="959516">
                <a:tc>
                  <a:txBody>
                    <a:bodyPr/>
                    <a:lstStyle/>
                    <a:p>
                      <a:r>
                        <a:rPr lang="en-US" sz="1400">
                          <a:latin typeface="SassoonPrimaryType"/>
                        </a:rPr>
                        <a:t>To record data in a pictogram</a:t>
                      </a:r>
                      <a:r>
                        <a:rPr lang="en-US" sz="1400" dirty="0">
                          <a:latin typeface="SassoonPrimaryType"/>
                        </a:rPr>
                        <a:t>. </a:t>
                      </a:r>
                    </a:p>
                    <a:p>
                      <a:endParaRPr lang="en-US" sz="1400" dirty="0">
                        <a:latin typeface="SassoonPrimaryType"/>
                      </a:endParaRPr>
                    </a:p>
                    <a:p>
                      <a:r>
                        <a:rPr lang="en-US" sz="1400" dirty="0">
                          <a:latin typeface="SassoonPrimaryType"/>
                        </a:rPr>
                        <a:t>To gather and record data </a:t>
                      </a:r>
                      <a:r>
                        <a:rPr lang="en-US" sz="1400">
                          <a:latin typeface="SassoonPrimaryType"/>
                        </a:rPr>
                        <a:t>about how seasons change over time.</a:t>
                      </a:r>
                      <a:r>
                        <a:rPr lang="en-US" sz="1400" dirty="0">
                          <a:latin typeface="SassoonPrimaryType"/>
                        </a:rPr>
                        <a:t>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04602795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7C6C139B-5206-88F4-D603-9DEB7B2EB72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3151631"/>
              </p:ext>
            </p:extLst>
          </p:nvPr>
        </p:nvGraphicFramePr>
        <p:xfrm>
          <a:off x="175595" y="4196172"/>
          <a:ext cx="3171820" cy="24673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3780">
                  <a:extLst>
                    <a:ext uri="{9D8B030D-6E8A-4147-A177-3AD203B41FA5}">
                      <a16:colId xmlns:a16="http://schemas.microsoft.com/office/drawing/2014/main" val="3834143035"/>
                    </a:ext>
                  </a:extLst>
                </a:gridCol>
                <a:gridCol w="1938040">
                  <a:extLst>
                    <a:ext uri="{9D8B030D-6E8A-4147-A177-3AD203B41FA5}">
                      <a16:colId xmlns:a16="http://schemas.microsoft.com/office/drawing/2014/main" val="3141573950"/>
                    </a:ext>
                  </a:extLst>
                </a:gridCol>
              </a:tblGrid>
              <a:tr h="282610">
                <a:tc gridSpan="2"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bg1"/>
                          </a:solidFill>
                          <a:latin typeface="SassoonPrimaryType"/>
                        </a:rPr>
                        <a:t>Key Vocabulary </a:t>
                      </a: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92779180"/>
                  </a:ext>
                </a:extLst>
              </a:tr>
              <a:tr h="682975">
                <a:tc>
                  <a:txBody>
                    <a:bodyPr/>
                    <a:lstStyle/>
                    <a:p>
                      <a:pPr algn="ctr"/>
                      <a:r>
                        <a:rPr lang="en-US" sz="1200">
                          <a:solidFill>
                            <a:schemeClr val="tx1"/>
                          </a:solidFill>
                          <a:latin typeface="SassoonPrimaryType"/>
                        </a:rPr>
                        <a:t>season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  <a:p>
                      <a:pPr algn="ctr"/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One of four parts of a year, marked by the weather conditions.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26965180"/>
                  </a:ext>
                </a:extLst>
              </a:tr>
              <a:tr h="435691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>
                          <a:solidFill>
                            <a:schemeClr val="tx1"/>
                          </a:solidFill>
                          <a:latin typeface="SassoonPrimaryType"/>
                        </a:rPr>
                        <a:t>weather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The short-term conditions in a particular place.</a:t>
                      </a:r>
                      <a:endParaRPr lang="en-US" sz="120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7856316"/>
                  </a:ext>
                </a:extLst>
              </a:tr>
              <a:tr h="435691">
                <a:tc>
                  <a:txBody>
                    <a:bodyPr/>
                    <a:lstStyle/>
                    <a:p>
                      <a:pPr lvl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deciduous tree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A tree which sheds its leaves seasonally.</a:t>
                      </a:r>
                      <a:endParaRPr lang="en-US" sz="120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917178"/>
                  </a:ext>
                </a:extLst>
              </a:tr>
              <a:tr h="565220">
                <a:tc>
                  <a:txBody>
                    <a:bodyPr/>
                    <a:lstStyle/>
                    <a:p>
                      <a:pPr lvl="0" algn="ctr"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evergreen tree</a:t>
                      </a:r>
                      <a:endParaRPr lang="en-US" sz="1200" dirty="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/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200" b="0" i="0" u="none" strike="noStrike" noProof="0">
                          <a:solidFill>
                            <a:schemeClr val="tx1"/>
                          </a:solidFill>
                          <a:latin typeface="SassoonPrimaryType"/>
                          <a:ea typeface="Lato"/>
                          <a:cs typeface="Lato"/>
                        </a:rPr>
                        <a:t>A tree which keeps its green leaves all year.</a:t>
                      </a:r>
                      <a:endParaRPr lang="en-US" sz="1200">
                        <a:solidFill>
                          <a:schemeClr val="tx1"/>
                        </a:solidFill>
                        <a:latin typeface="SassoonPrimaryType"/>
                      </a:endParaRPr>
                    </a:p>
                  </a:txBody>
                  <a:tcPr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18839829"/>
                  </a:ext>
                </a:extLst>
              </a:tr>
            </a:tbl>
          </a:graphicData>
        </a:graphic>
      </p:graphicFrame>
      <p:pic>
        <p:nvPicPr>
          <p:cNvPr id="13" name="Picture 12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64E8B99E-CD1E-A85B-2797-CEBE4C335457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2308" t="7734" r="35245" b="46955"/>
          <a:stretch>
            <a:fillRect/>
          </a:stretch>
        </p:blipFill>
        <p:spPr>
          <a:xfrm>
            <a:off x="2595389" y="3246258"/>
            <a:ext cx="860746" cy="860271"/>
          </a:xfrm>
          <a:prstGeom prst="rect">
            <a:avLst/>
          </a:prstGeom>
        </p:spPr>
      </p:pic>
      <p:pic>
        <p:nvPicPr>
          <p:cNvPr id="16" name="Picture 15" descr="A group of colorful circles with text&#10;&#10;AI-generated content may be incorrect.">
            <a:extLst>
              <a:ext uri="{FF2B5EF4-FFF2-40B4-BE49-F238E27FC236}">
                <a16:creationId xmlns:a16="http://schemas.microsoft.com/office/drawing/2014/main" id="{8C62A3AF-95D2-55A4-4E2A-5444DB244CCC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8439" t="53333" r="19301"/>
          <a:stretch>
            <a:fillRect/>
          </a:stretch>
        </p:blipFill>
        <p:spPr>
          <a:xfrm>
            <a:off x="2480166" y="2238946"/>
            <a:ext cx="994871" cy="1008266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AFF75B6-20C2-2DA9-2A52-F869A87B41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3391" y="2117193"/>
            <a:ext cx="5623439" cy="3619930"/>
          </a:xfrm>
          <a:prstGeom prst="rect">
            <a:avLst/>
          </a:prstGeom>
        </p:spPr>
      </p:pic>
      <p:pic>
        <p:nvPicPr>
          <p:cNvPr id="3" name="Picture 2" descr="A close up of a card&#10;&#10;AI-generated content may be incorrect.">
            <a:extLst>
              <a:ext uri="{FF2B5EF4-FFF2-40B4-BE49-F238E27FC236}">
                <a16:creationId xmlns:a16="http://schemas.microsoft.com/office/drawing/2014/main" id="{1AB91928-214B-71D2-2DA7-E6413F0031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1368" y="5832138"/>
            <a:ext cx="3791798" cy="9415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DBB62D2A-ED9D-99AA-23FA-6506C369B64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03529" y="277613"/>
            <a:ext cx="998066" cy="1045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13418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cf1c8444-aec9-4944-a856-845f6abb7304" xsi:nil="true"/>
    <lcf76f155ced4ddcb4097134ff3c332f xmlns="de812984-d646-4ed1-b48e-81d9b9f1ada7">
      <Terms xmlns="http://schemas.microsoft.com/office/infopath/2007/PartnerControls"/>
    </lcf76f155ced4ddcb4097134ff3c332f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F52500787420EA4BB92A60C036D44004" ma:contentTypeVersion="14" ma:contentTypeDescription="Create a new document." ma:contentTypeScope="" ma:versionID="fb828669925b11dfe3f2d1ab50b3636c">
  <xsd:schema xmlns:xsd="http://www.w3.org/2001/XMLSchema" xmlns:xs="http://www.w3.org/2001/XMLSchema" xmlns:p="http://schemas.microsoft.com/office/2006/metadata/properties" xmlns:ns2="de812984-d646-4ed1-b48e-81d9b9f1ada7" xmlns:ns3="cf1c8444-aec9-4944-a856-845f6abb7304" targetNamespace="http://schemas.microsoft.com/office/2006/metadata/properties" ma:root="true" ma:fieldsID="f37f6efdd1a1e78d22f3ea5e7ac8c4ff" ns2:_="" ns3:_="">
    <xsd:import namespace="de812984-d646-4ed1-b48e-81d9b9f1ada7"/>
    <xsd:import namespace="cf1c8444-aec9-4944-a856-845f6abb730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e812984-d646-4ed1-b48e-81d9b9f1ada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b77d5383-5059-49e3-beee-57774267b7b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f1c8444-aec9-4944-a856-845f6abb730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9340c315-c24a-49d7-9ae9-f0b8c9a4f5a3}" ma:internalName="TaxCatchAll" ma:showField="CatchAllData" ma:web="cf1c8444-aec9-4944-a856-845f6abb730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D2B9EAA6-29E6-4E29-9C21-CE40F285EADB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28919649-3F0F-4E48-85E3-FE2A01F4623F}">
  <ds:schemaRefs>
    <ds:schemaRef ds:uri="http://schemas.microsoft.com/office/2006/metadata/properties"/>
    <ds:schemaRef ds:uri="http://schemas.microsoft.com/office/infopath/2007/PartnerControls"/>
    <ds:schemaRef ds:uri="44186fc2-5b73-44d0-9708-7712d4341a98"/>
    <ds:schemaRef ds:uri="ce97f3de-cf2b-47f4-9969-4a1628044a0c"/>
    <ds:schemaRef ds:uri="cf1c8444-aec9-4944-a856-845f6abb7304"/>
    <ds:schemaRef ds:uri="de812984-d646-4ed1-b48e-81d9b9f1ada7"/>
  </ds:schemaRefs>
</ds:datastoreItem>
</file>

<file path=customXml/itemProps3.xml><?xml version="1.0" encoding="utf-8"?>
<ds:datastoreItem xmlns:ds="http://schemas.openxmlformats.org/officeDocument/2006/customXml" ds:itemID="{B2CAF2C5-FA81-40FC-9D86-4466E472EE6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e812984-d646-4ed1-b48e-81d9b9f1ada7"/>
    <ds:schemaRef ds:uri="cf1c8444-aec9-4944-a856-845f6abb730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88</TotalTime>
  <Words>182</Words>
  <Application>Microsoft Office PowerPoint</Application>
  <PresentationFormat>A4 Paper (210x297 mm)</PresentationFormat>
  <Paragraphs>27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Louise Walters</dc:creator>
  <cp:lastModifiedBy>Louise Walters</cp:lastModifiedBy>
  <cp:revision>179</cp:revision>
  <dcterms:created xsi:type="dcterms:W3CDTF">2026-05-12T15:24:30Z</dcterms:created>
  <dcterms:modified xsi:type="dcterms:W3CDTF">2026-09-14T12:40:23Z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0x010100F52500787420EA4BB92A60C036D44004</vt:lpwstr>
  </property>
  <property fmtid="{D5CDD505-2E9C-101B-9397-08002B2CF9AE}" pid="3" name="MediaServiceImageTags">
    <vt:lpwstr/>
  </property>
</Properties>
</file>