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72" r:id="rId4"/>
  </p:sldMasterIdLst>
  <p:sldIdLst>
    <p:sldId id="256" r:id="rId5"/>
    <p:sldId id="260" r:id="rId6"/>
  </p:sldIdLst>
  <p:sldSz cx="9906000" cy="6858000" type="A4"/>
  <p:notesSz cx="6858000" cy="9144000"/>
  <p:embeddedFontLst>
    <p:embeddedFont>
      <p:font typeface="SassoonPrimaryType" panose="020B0604020202020204"/>
      <p:regular r:id="rId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4" dt="2026-09-14T12:41:36.4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714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245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739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293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462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317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82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839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870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468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554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80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9884ECE-E442-8808-F3E1-5004CA2902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5922862"/>
              </p:ext>
            </p:extLst>
          </p:nvPr>
        </p:nvGraphicFramePr>
        <p:xfrm>
          <a:off x="188784" y="510425"/>
          <a:ext cx="8575126" cy="201952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4075">
                  <a:extLst>
                    <a:ext uri="{9D8B030D-6E8A-4147-A177-3AD203B41FA5}">
                      <a16:colId xmlns:a16="http://schemas.microsoft.com/office/drawing/2014/main" val="2117424641"/>
                    </a:ext>
                  </a:extLst>
                </a:gridCol>
                <a:gridCol w="1374502">
                  <a:extLst>
                    <a:ext uri="{9D8B030D-6E8A-4147-A177-3AD203B41FA5}">
                      <a16:colId xmlns:a16="http://schemas.microsoft.com/office/drawing/2014/main" val="444725784"/>
                    </a:ext>
                  </a:extLst>
                </a:gridCol>
                <a:gridCol w="1176008">
                  <a:extLst>
                    <a:ext uri="{9D8B030D-6E8A-4147-A177-3AD203B41FA5}">
                      <a16:colId xmlns:a16="http://schemas.microsoft.com/office/drawing/2014/main" val="724638327"/>
                    </a:ext>
                  </a:extLst>
                </a:gridCol>
                <a:gridCol w="1708310">
                  <a:extLst>
                    <a:ext uri="{9D8B030D-6E8A-4147-A177-3AD203B41FA5}">
                      <a16:colId xmlns:a16="http://schemas.microsoft.com/office/drawing/2014/main" val="3198696867"/>
                    </a:ext>
                  </a:extLst>
                </a:gridCol>
                <a:gridCol w="1616538">
                  <a:extLst>
                    <a:ext uri="{9D8B030D-6E8A-4147-A177-3AD203B41FA5}">
                      <a16:colId xmlns:a16="http://schemas.microsoft.com/office/drawing/2014/main" val="2630248297"/>
                    </a:ext>
                  </a:extLst>
                </a:gridCol>
                <a:gridCol w="1365693">
                  <a:extLst>
                    <a:ext uri="{9D8B030D-6E8A-4147-A177-3AD203B41FA5}">
                      <a16:colId xmlns:a16="http://schemas.microsoft.com/office/drawing/2014/main" val="471912577"/>
                    </a:ext>
                  </a:extLst>
                </a:gridCol>
              </a:tblGrid>
              <a:tr h="408509">
                <a:tc gridSpan="6"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SassoonPrimaryType"/>
                        </a:rPr>
                        <a:t>Year 4 Animals including humans: Digestion and food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400" b="0">
                          <a:latin typeface="SassoonPrimaryType"/>
                        </a:rPr>
                        <a:t>Prior learning: Animals: Movement and Nutrition (Year 3)</a:t>
                      </a:r>
                      <a:endParaRPr lang="en-US" sz="1600" b="0" dirty="0">
                        <a:latin typeface="SassoonPrimaryType"/>
                      </a:endParaRPr>
                    </a:p>
                  </a:txBody>
                  <a:tcPr marL="132080" marR="132080" marT="66040" marB="66040"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>
                        <a:latin typeface="SassoonPrimaryType"/>
                      </a:endParaRPr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>
                        <a:latin typeface="SassoonPrimaryType"/>
                      </a:endParaRPr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132080" marR="132080" marT="66039" marB="66039"/>
                </a:tc>
                <a:extLst>
                  <a:ext uri="{0D108BD9-81ED-4DB2-BD59-A6C34878D82A}">
                    <a16:rowId xmlns:a16="http://schemas.microsoft.com/office/drawing/2014/main" val="2214697526"/>
                  </a:ext>
                </a:extLst>
              </a:tr>
              <a:tr h="1460729"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latin typeface="SassoonPrimaryType"/>
                        </a:rPr>
                        <a:t>Lesson 1: The </a:t>
                      </a:r>
                      <a:r>
                        <a:rPr lang="en-US" sz="1200" b="1" dirty="0">
                          <a:latin typeface="SassoonPrimaryType"/>
                        </a:rPr>
                        <a:t>human digestive system 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>
                          <a:latin typeface="SassoonPrimaryType"/>
                        </a:rPr>
                        <a:t>LO: </a:t>
                      </a: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latin typeface="SassoonPrimaryType"/>
                        </a:rPr>
                        <a:t>To describe the function of the human digestive system.</a:t>
                      </a:r>
                      <a:endParaRPr lang="en-GB" sz="1200" b="0" i="0" u="none" strike="noStrike" noProof="0" dirty="0">
                        <a:solidFill>
                          <a:srgbClr val="000000"/>
                        </a:solidFill>
                        <a:latin typeface="SassoonPrimaryType"/>
                      </a:endParaRPr>
                    </a:p>
                  </a:txBody>
                  <a:tcPr marL="132080" marR="132080" marT="66040" marB="6604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SassoonPrimaryType"/>
                        </a:rPr>
                        <a:t>Lesson 2: Human teeth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SassoonPrimaryType"/>
                        </a:rPr>
                        <a:t>LO: </a:t>
                      </a:r>
                      <a:r>
                        <a:rPr lang="en-GB" sz="1200" b="0" i="0" u="none" strike="noStrike" noProof="0" dirty="0">
                          <a:solidFill>
                            <a:schemeClr val="tx1"/>
                          </a:solidFill>
                          <a:latin typeface="SassoonPrimaryType"/>
                        </a:rPr>
                        <a:t>To recognise the different types of human teeth and their roles in eating. </a:t>
                      </a:r>
                    </a:p>
                  </a:txBody>
                  <a:tcPr marL="132080" marR="132080" marT="66039" marB="66039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SassoonPrimaryType"/>
                        </a:rPr>
                        <a:t>Lesson </a:t>
                      </a:r>
                      <a:r>
                        <a:rPr lang="en-US" sz="1200" b="1">
                          <a:solidFill>
                            <a:schemeClr val="tx1"/>
                          </a:solidFill>
                          <a:latin typeface="SassoonPrimaryType"/>
                        </a:rPr>
                        <a:t>3:  Investigating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SassoonPrimaryType"/>
                        </a:rPr>
                        <a:t> dental hygiene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SassoonPrimaryType"/>
                        </a:rPr>
                        <a:t>LO: </a:t>
                      </a: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</a:rPr>
                        <a:t>To explain how to care for our teeth.</a:t>
                      </a:r>
                      <a:endParaRPr lang="en-GB" sz="1200" b="0" i="0" u="none" strike="noStrike" noProof="0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 marL="132080" marR="132080" marT="66039" marB="66039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SassoonPrimaryType"/>
                        </a:rPr>
                        <a:t>Lesson 4: Teeth of omnivores, herbivores and carnivores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</a:rPr>
                        <a:t>LO: </a:t>
                      </a: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</a:rPr>
                        <a:t>To recognise that differences in teeth relate to an animal’s diet.</a:t>
                      </a:r>
                      <a:endParaRPr lang="en-GB" sz="1200" b="0" i="0" u="none" strike="noStrike" noProof="0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 marL="132080" marR="132080" marT="66039" marB="66039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SassoonPrimaryType"/>
                        </a:rPr>
                        <a:t>Lesson 5: Producers, predators and prey in food chains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SassoonPrimaryType"/>
                        </a:rPr>
                        <a:t>LO: </a:t>
                      </a:r>
                      <a:r>
                        <a:rPr lang="en-GB" sz="1200" b="0" i="0" u="none" strike="noStrike" noProof="0" dirty="0">
                          <a:solidFill>
                            <a:schemeClr val="tx1"/>
                          </a:solidFill>
                          <a:latin typeface="SassoonPrimaryType"/>
                        </a:rPr>
                        <a:t>To recognise producers, predators and prey in food chains.</a:t>
                      </a:r>
                    </a:p>
                  </a:txBody>
                  <a:tcPr marL="132080" marR="132080" marT="66039" marB="66039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200" b="1" i="0" u="none" strike="noStrike" noProof="0">
                          <a:solidFill>
                            <a:schemeClr val="tx1"/>
                          </a:solidFill>
                          <a:latin typeface="SassoonPrimaryType"/>
                        </a:rPr>
                        <a:t>Lesson 5: Poo clues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SassoonPrimaryType"/>
                        </a:rPr>
                        <a:t>LO: </a:t>
                      </a:r>
                      <a:r>
                        <a:rPr lang="en-GB" sz="1200" b="0" i="0" u="none" strike="noStrike" noProof="0" dirty="0">
                          <a:solidFill>
                            <a:schemeClr val="tx1"/>
                          </a:solidFill>
                          <a:latin typeface="SassoonPrimaryType"/>
                        </a:rPr>
                        <a:t>To recognise that animal poo can give us clues about digestion, teeth and diet.</a:t>
                      </a:r>
                      <a:endParaRPr lang="en-US" sz="1200" b="0" i="0" u="none" strike="noStrike" noProof="0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 marL="132080" marR="132080" marT="66039" marB="66039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065952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2716481-2E59-B1AC-6A3B-E3C4D8B9D0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7339502"/>
              </p:ext>
            </p:extLst>
          </p:nvPr>
        </p:nvGraphicFramePr>
        <p:xfrm>
          <a:off x="185737" y="2624361"/>
          <a:ext cx="2522300" cy="192205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522300">
                  <a:extLst>
                    <a:ext uri="{9D8B030D-6E8A-4147-A177-3AD203B41FA5}">
                      <a16:colId xmlns:a16="http://schemas.microsoft.com/office/drawing/2014/main" val="3548637478"/>
                    </a:ext>
                  </a:extLst>
                </a:gridCol>
              </a:tblGrid>
              <a:tr h="321855"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latin typeface="SassoonPrimaryType"/>
                        </a:rPr>
                        <a:t>Working Scientifically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3578140"/>
                  </a:ext>
                </a:extLst>
              </a:tr>
              <a:tr h="82478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dirty="0">
                          <a:latin typeface="SassoonPrimaryType"/>
                        </a:rPr>
                        <a:t>To </a:t>
                      </a:r>
                      <a:r>
                        <a:rPr lang="en-US" sz="1100">
                          <a:latin typeface="SassoonPrimaryType"/>
                        </a:rPr>
                        <a:t>evaluate a model.</a:t>
                      </a:r>
                      <a:endParaRPr lang="en-US" sz="1100" dirty="0">
                        <a:latin typeface="SassoonPrimaryType"/>
                      </a:endParaRPr>
                    </a:p>
                    <a:p>
                      <a:pPr lvl="0"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chemeClr val="tx1"/>
                          </a:solidFill>
                          <a:latin typeface="SassoonPrimaryType"/>
                        </a:rPr>
                        <a:t>To plan an enquiry by considering which variables should be changed, measured and controlled.</a:t>
                      </a:r>
                      <a:endParaRPr lang="en-US" sz="1100" b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  <a:p>
                      <a:pPr lvl="0">
                        <a:buNone/>
                      </a:pPr>
                      <a:r>
                        <a:rPr lang="en-GB" sz="11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</a:rPr>
                        <a:t>To group animals based on their diet.</a:t>
                      </a:r>
                      <a:endParaRPr lang="en-GB" sz="1100" b="0" i="0" u="none" strike="noStrike" noProof="0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  <a:p>
                      <a:pPr lvl="0">
                        <a:buNone/>
                      </a:pPr>
                      <a:r>
                        <a:rPr lang="en-GB" sz="11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</a:rPr>
                        <a:t>To analyse patterns and form conclusions using scientific knowledge.</a:t>
                      </a:r>
                      <a:endParaRPr lang="en-GB" sz="1100" b="0" i="0" u="none" strike="noStrike" noProof="0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  <a:p>
                      <a:pPr lvl="0">
                        <a:buNone/>
                      </a:pPr>
                      <a:r>
                        <a:rPr lang="en-GB" sz="11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</a:rPr>
                        <a:t>To construct a results table for recording observations.</a:t>
                      </a:r>
                      <a:endParaRPr lang="en-GB" sz="1100" b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4602795"/>
                  </a:ext>
                </a:extLst>
              </a:tr>
            </a:tbl>
          </a:graphicData>
        </a:graphic>
      </p:graphicFrame>
      <p:pic>
        <p:nvPicPr>
          <p:cNvPr id="21" name="Picture 20" descr="A group of colorful circles with text&#10;&#10;AI-generated content may be incorrect.">
            <a:extLst>
              <a:ext uri="{FF2B5EF4-FFF2-40B4-BE49-F238E27FC236}">
                <a16:creationId xmlns:a16="http://schemas.microsoft.com/office/drawing/2014/main" id="{B03925F7-3768-E2DE-C17B-01705A0B25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4238" t="7951" r="3532" b="48318"/>
          <a:stretch>
            <a:fillRect/>
          </a:stretch>
        </p:blipFill>
        <p:spPr>
          <a:xfrm>
            <a:off x="444554" y="4695369"/>
            <a:ext cx="1004924" cy="918172"/>
          </a:xfrm>
          <a:prstGeom prst="rect">
            <a:avLst/>
          </a:prstGeom>
        </p:spPr>
      </p:pic>
      <p:pic>
        <p:nvPicPr>
          <p:cNvPr id="23" name="Picture 22" descr="A group of colorful circles with text&#10;&#10;AI-generated content may be incorrect.">
            <a:extLst>
              <a:ext uri="{FF2B5EF4-FFF2-40B4-BE49-F238E27FC236}">
                <a16:creationId xmlns:a16="http://schemas.microsoft.com/office/drawing/2014/main" id="{35BC1398-4129-645C-3187-0D40F003025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8889" t="52027" r="18444" b="338"/>
          <a:stretch>
            <a:fillRect/>
          </a:stretch>
        </p:blipFill>
        <p:spPr>
          <a:xfrm>
            <a:off x="1494195" y="5638475"/>
            <a:ext cx="983139" cy="948311"/>
          </a:xfrm>
          <a:prstGeom prst="rect">
            <a:avLst/>
          </a:prstGeom>
        </p:spPr>
      </p:pic>
      <p:pic>
        <p:nvPicPr>
          <p:cNvPr id="25" name="Picture 24" descr="A group of colorful circles with text&#10;&#10;AI-generated content may be incorrect.">
            <a:extLst>
              <a:ext uri="{FF2B5EF4-FFF2-40B4-BE49-F238E27FC236}">
                <a16:creationId xmlns:a16="http://schemas.microsoft.com/office/drawing/2014/main" id="{02BE6670-9A46-DD32-66F5-60A79F73870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301" t="8544" r="35841" b="47152"/>
          <a:stretch>
            <a:fillRect/>
          </a:stretch>
        </p:blipFill>
        <p:spPr>
          <a:xfrm>
            <a:off x="499998" y="5633723"/>
            <a:ext cx="972762" cy="949770"/>
          </a:xfrm>
          <a:prstGeom prst="rect">
            <a:avLst/>
          </a:prstGeom>
        </p:spPr>
      </p:pic>
      <p:pic>
        <p:nvPicPr>
          <p:cNvPr id="28" name="Picture 27" descr="A group of colorful circles with text&#10;&#10;AI-generated content may be incorrect.">
            <a:extLst>
              <a:ext uri="{FF2B5EF4-FFF2-40B4-BE49-F238E27FC236}">
                <a16:creationId xmlns:a16="http://schemas.microsoft.com/office/drawing/2014/main" id="{88B13707-8DB1-BD5B-DAE8-7C673EC9150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555" t="52104" r="51007" b="2589"/>
          <a:stretch>
            <a:fillRect/>
          </a:stretch>
        </p:blipFill>
        <p:spPr>
          <a:xfrm>
            <a:off x="1473566" y="4686786"/>
            <a:ext cx="986039" cy="923128"/>
          </a:xfrm>
          <a:prstGeom prst="rect">
            <a:avLst/>
          </a:prstGeom>
        </p:spPr>
      </p:pic>
      <p:pic>
        <p:nvPicPr>
          <p:cNvPr id="29" name="Picture 28" descr="A diagram of human anatomy&#10;&#10;AI-generated content may be incorrect.">
            <a:extLst>
              <a:ext uri="{FF2B5EF4-FFF2-40B4-BE49-F238E27FC236}">
                <a16:creationId xmlns:a16="http://schemas.microsoft.com/office/drawing/2014/main" id="{95F9E7CF-A553-2268-9D15-A7FE6264AD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4637" y="2533096"/>
            <a:ext cx="6924569" cy="432332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A5B5F4-822D-EFB0-4497-1F0163295E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9825" y="521970"/>
            <a:ext cx="1123950" cy="118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341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F0C110A-E29C-0A68-D4EC-05A6D1BEB5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164989"/>
              </p:ext>
            </p:extLst>
          </p:nvPr>
        </p:nvGraphicFramePr>
        <p:xfrm>
          <a:off x="6296501" y="2079682"/>
          <a:ext cx="3610945" cy="326233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267245">
                  <a:extLst>
                    <a:ext uri="{9D8B030D-6E8A-4147-A177-3AD203B41FA5}">
                      <a16:colId xmlns:a16="http://schemas.microsoft.com/office/drawing/2014/main" val="2183939858"/>
                    </a:ext>
                  </a:extLst>
                </a:gridCol>
                <a:gridCol w="2343700">
                  <a:extLst>
                    <a:ext uri="{9D8B030D-6E8A-4147-A177-3AD203B41FA5}">
                      <a16:colId xmlns:a16="http://schemas.microsoft.com/office/drawing/2014/main" val="3035555184"/>
                    </a:ext>
                  </a:extLst>
                </a:gridCol>
              </a:tblGrid>
              <a:tr h="381650">
                <a:tc gridSpan="2">
                  <a:txBody>
                    <a:bodyPr/>
                    <a:lstStyle/>
                    <a:p>
                      <a:pPr algn="ctr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1" i="0">
                          <a:solidFill>
                            <a:srgbClr val="FFFFFF"/>
                          </a:solidFill>
                          <a:effectLst/>
                          <a:latin typeface="SassoonPrimaryType" panose="020B0604020202020204"/>
                        </a:rPr>
                        <a:t>Key Vocabulary </a:t>
                      </a:r>
                      <a:endParaRPr lang="en-US" sz="1400" b="0" i="0">
                        <a:solidFill>
                          <a:srgbClr val="000000"/>
                        </a:solidFill>
                        <a:effectLst/>
                        <a:latin typeface="SassoonPrimaryType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099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21265"/>
                  </a:ext>
                </a:extLst>
              </a:tr>
              <a:tr h="507541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  <a:latin typeface="SassoonPrimaryType"/>
                        </a:rPr>
                        <a:t>teeth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099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  <a:ea typeface="Lato"/>
                          <a:cs typeface="Lato"/>
                        </a:rPr>
                        <a:t>Teeth are used for cutting and grinding and saliva softens and breaks up food.</a:t>
                      </a:r>
                      <a:endParaRPr lang="en-US" sz="1200">
                        <a:latin typeface="SassoonPrimaryType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0993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2453344"/>
                  </a:ext>
                </a:extLst>
              </a:tr>
              <a:tr h="507541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  <a:latin typeface="SassoonPrimaryType"/>
                        </a:rPr>
                        <a:t>oesophagus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effectLst/>
                          <a:latin typeface="SassoonPrimaryType"/>
                          <a:ea typeface="Lato"/>
                          <a:cs typeface="Lato"/>
                        </a:rPr>
                        <a:t>Carries food from the mouth to the stomach.</a:t>
                      </a:r>
                      <a:endParaRPr lang="en-US" sz="1200">
                        <a:latin typeface="SassoonPrimaryType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6336713"/>
                  </a:ext>
                </a:extLst>
              </a:tr>
              <a:tr h="297097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  <a:latin typeface="SassoonPrimaryType"/>
                        </a:rPr>
                        <a:t>stomach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effectLst/>
                          <a:latin typeface="SassoonPrimaryType"/>
                          <a:ea typeface="Lato"/>
                          <a:cs typeface="Lato"/>
                        </a:rPr>
                        <a:t>Breaks up food using acid.</a:t>
                      </a:r>
                      <a:endParaRPr lang="en-US" sz="1200">
                        <a:latin typeface="SassoonPrimaryType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7784222"/>
                  </a:ext>
                </a:extLst>
              </a:tr>
              <a:tr h="458025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  <a:latin typeface="SassoonPrimaryType"/>
                        </a:rPr>
                        <a:t>small intestine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effectLst/>
                          <a:latin typeface="SassoonPrimaryType"/>
                          <a:ea typeface="Lato"/>
                          <a:cs typeface="Lato"/>
                        </a:rPr>
                        <a:t>Breaks up food and absorbs nutrients into the blood.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842679"/>
                  </a:ext>
                </a:extLst>
              </a:tr>
              <a:tr h="297097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  <a:latin typeface="SassoonPrimaryType"/>
                        </a:rPr>
                        <a:t>large intestine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effectLst/>
                          <a:latin typeface="SassoonPrimaryType"/>
                          <a:ea typeface="Lato"/>
                          <a:cs typeface="Lato"/>
                        </a:rPr>
                        <a:t>Absorbs waters into the blood.</a:t>
                      </a:r>
                      <a:endParaRPr lang="en-US" sz="1200">
                        <a:latin typeface="SassoonPrimaryType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4094547"/>
                  </a:ext>
                </a:extLst>
              </a:tr>
              <a:tr h="680848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  <a:latin typeface="SassoonPrimaryType"/>
                        </a:rPr>
                        <a:t>digestion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effectLst/>
                          <a:latin typeface="SassoonPrimaryType"/>
                        </a:rPr>
                        <a:t>The process of breaking down food into smaller, simpler particles that the body can absorb.</a:t>
                      </a:r>
                      <a:endParaRPr lang="en-US" sz="1200">
                        <a:latin typeface="SassoonPrimaryType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5406198"/>
                  </a:ext>
                </a:extLst>
              </a:tr>
            </a:tbl>
          </a:graphicData>
        </a:graphic>
      </p:graphicFrame>
      <p:pic>
        <p:nvPicPr>
          <p:cNvPr id="4" name="Picture 3" descr="A collage of images of fossils&#10;&#10;AI-generated content may be incorrect.">
            <a:extLst>
              <a:ext uri="{FF2B5EF4-FFF2-40B4-BE49-F238E27FC236}">
                <a16:creationId xmlns:a16="http://schemas.microsoft.com/office/drawing/2014/main" id="{82F4B356-A318-0811-498F-E1F8D0D53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" y="2006588"/>
            <a:ext cx="6175430" cy="3420451"/>
          </a:xfrm>
          <a:prstGeom prst="rect">
            <a:avLst/>
          </a:prstGeom>
        </p:spPr>
      </p:pic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F716539-CB6A-C0E5-B704-F7FF3DBC39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" y="-84"/>
            <a:ext cx="6658346" cy="2005578"/>
          </a:xfrm>
          <a:prstGeom prst="rect">
            <a:avLst/>
          </a:prstGeom>
        </p:spPr>
      </p:pic>
      <p:pic>
        <p:nvPicPr>
          <p:cNvPr id="8" name="Picture 7" descr="A group of cards with words and images of human organs&#10;&#10;AI-generated content may be incorrect.">
            <a:extLst>
              <a:ext uri="{FF2B5EF4-FFF2-40B4-BE49-F238E27FC236}">
                <a16:creationId xmlns:a16="http://schemas.microsoft.com/office/drawing/2014/main" id="{7640B419-3B27-5F35-FE38-F37E55BECD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8821" y="90780"/>
            <a:ext cx="2954808" cy="1823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5982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1c8444-aec9-4944-a856-845f6abb7304" xsi:nil="true"/>
    <lcf76f155ced4ddcb4097134ff3c332f xmlns="de812984-d646-4ed1-b48e-81d9b9f1ada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2500787420EA4BB92A60C036D44004" ma:contentTypeVersion="14" ma:contentTypeDescription="Create a new document." ma:contentTypeScope="" ma:versionID="fb828669925b11dfe3f2d1ab50b3636c">
  <xsd:schema xmlns:xsd="http://www.w3.org/2001/XMLSchema" xmlns:xs="http://www.w3.org/2001/XMLSchema" xmlns:p="http://schemas.microsoft.com/office/2006/metadata/properties" xmlns:ns2="de812984-d646-4ed1-b48e-81d9b9f1ada7" xmlns:ns3="cf1c8444-aec9-4944-a856-845f6abb7304" targetNamespace="http://schemas.microsoft.com/office/2006/metadata/properties" ma:root="true" ma:fieldsID="f37f6efdd1a1e78d22f3ea5e7ac8c4ff" ns2:_="" ns3:_="">
    <xsd:import namespace="de812984-d646-4ed1-b48e-81d9b9f1ada7"/>
    <xsd:import namespace="cf1c8444-aec9-4944-a856-845f6abb73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e812984-d646-4ed1-b48e-81d9b9f1ad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b77d5383-5059-49e3-beee-57774267b7b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1c8444-aec9-4944-a856-845f6abb730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9340c315-c24a-49d7-9ae9-f0b8c9a4f5a3}" ma:internalName="TaxCatchAll" ma:showField="CatchAllData" ma:web="cf1c8444-aec9-4944-a856-845f6abb73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8919649-3F0F-4E48-85E3-FE2A01F4623F}">
  <ds:schemaRefs>
    <ds:schemaRef ds:uri="44186fc2-5b73-44d0-9708-7712d4341a98"/>
    <ds:schemaRef ds:uri="ce97f3de-cf2b-47f4-9969-4a1628044a0c"/>
    <ds:schemaRef ds:uri="http://schemas.microsoft.com/office/2006/metadata/properties"/>
    <ds:schemaRef ds:uri="http://schemas.microsoft.com/office/infopath/2007/PartnerControls"/>
    <ds:schemaRef ds:uri="cf1c8444-aec9-4944-a856-845f6abb7304"/>
    <ds:schemaRef ds:uri="de812984-d646-4ed1-b48e-81d9b9f1ada7"/>
  </ds:schemaRefs>
</ds:datastoreItem>
</file>

<file path=customXml/itemProps2.xml><?xml version="1.0" encoding="utf-8"?>
<ds:datastoreItem xmlns:ds="http://schemas.openxmlformats.org/officeDocument/2006/customXml" ds:itemID="{D2B9EAA6-29E6-4E29-9C21-CE40F285EAD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80D64E2-EE5F-43C1-9A27-F242A4DB71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e812984-d646-4ed1-b48e-81d9b9f1ada7"/>
    <ds:schemaRef ds:uri="cf1c8444-aec9-4944-a856-845f6abb73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Application>Microsoft Office PowerPoint</Application>
  <PresentationFormat>A4 Paper (210x297 mm)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Louise Walters</dc:creator>
  <cp:revision>685</cp:revision>
  <dcterms:created xsi:type="dcterms:W3CDTF">2026-05-12T15:24:30Z</dcterms:created>
  <dcterms:modified xsi:type="dcterms:W3CDTF">2026-09-14T12:41:44Z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0x010100F52500787420EA4BB92A60C036D44004</vt:lpwstr>
  </property>
  <property fmtid="{D5CDD505-2E9C-101B-9397-08002B2CF9AE}" pid="3" name="MediaServiceImageTags">
    <vt:lpwstr/>
  </property>
</Properties>
</file>