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  <p:sldId id="258" r:id="rId6"/>
  </p:sldIdLst>
  <p:sldSz cx="9906000" cy="6858000" type="A4"/>
  <p:notesSz cx="6858000" cy="9144000"/>
  <p:embeddedFontLst>
    <p:embeddedFont>
      <p:font typeface="SassoonPrimaryType" panose="020B0604020202020204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6-09-14T12:41:15.1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716481-2E59-B1AC-6A3B-E3C4D8B9D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48657"/>
              </p:ext>
            </p:extLst>
          </p:nvPr>
        </p:nvGraphicFramePr>
        <p:xfrm>
          <a:off x="7789768" y="2236145"/>
          <a:ext cx="1913818" cy="409819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913818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37963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SassoonPrimaryType"/>
                        </a:rPr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1672787">
                <a:tc>
                  <a:txBody>
                    <a:bodyPr/>
                    <a:lstStyle/>
                    <a:p>
                      <a:r>
                        <a:rPr lang="en-US" sz="1400">
                          <a:latin typeface="SassoonPrimaryType"/>
                        </a:rPr>
                        <a:t>To label a diagram using scientific vocabulary. 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>
                          <a:latin typeface="SassoonPrimaryType"/>
                        </a:rPr>
                        <a:t>To write a scientific conclusion.  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>
                          <a:latin typeface="SassoonPrimaryType"/>
                        </a:rPr>
                        <a:t>To plan an investigation. 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>
                          <a:latin typeface="SassoonPrimaryType"/>
                        </a:rPr>
                        <a:t>To write a method. 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>
                          <a:latin typeface="SassoonPrimaryType"/>
                        </a:rPr>
                        <a:t>To display data using a bar chart. 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>
                          <a:latin typeface="SassoonPrimaryType"/>
                        </a:rPr>
                        <a:t>To research the use of magnets.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16AD93B1-48E9-FFF1-EAD4-255335C2E2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125" t="52599" r="19139" b="2433"/>
          <a:stretch>
            <a:fillRect/>
          </a:stretch>
        </p:blipFill>
        <p:spPr>
          <a:xfrm>
            <a:off x="3336417" y="5651313"/>
            <a:ext cx="1096652" cy="1055332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270267"/>
              </p:ext>
            </p:extLst>
          </p:nvPr>
        </p:nvGraphicFramePr>
        <p:xfrm>
          <a:off x="188686" y="157419"/>
          <a:ext cx="8516790" cy="178815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19466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237906">
                  <a:extLst>
                    <a:ext uri="{9D8B030D-6E8A-4147-A177-3AD203B41FA5}">
                      <a16:colId xmlns:a16="http://schemas.microsoft.com/office/drawing/2014/main" val="3069760678"/>
                    </a:ext>
                  </a:extLst>
                </a:gridCol>
                <a:gridCol w="1782582">
                  <a:extLst>
                    <a:ext uri="{9D8B030D-6E8A-4147-A177-3AD203B41FA5}">
                      <a16:colId xmlns:a16="http://schemas.microsoft.com/office/drawing/2014/main" val="3980324322"/>
                    </a:ext>
                  </a:extLst>
                </a:gridCol>
                <a:gridCol w="1237906">
                  <a:extLst>
                    <a:ext uri="{9D8B030D-6E8A-4147-A177-3AD203B41FA5}">
                      <a16:colId xmlns:a16="http://schemas.microsoft.com/office/drawing/2014/main" val="2146386750"/>
                    </a:ext>
                  </a:extLst>
                </a:gridCol>
                <a:gridCol w="1646415">
                  <a:extLst>
                    <a:ext uri="{9D8B030D-6E8A-4147-A177-3AD203B41FA5}">
                      <a16:colId xmlns:a16="http://schemas.microsoft.com/office/drawing/2014/main" val="3237126533"/>
                    </a:ext>
                  </a:extLst>
                </a:gridCol>
                <a:gridCol w="1192515">
                  <a:extLst>
                    <a:ext uri="{9D8B030D-6E8A-4147-A177-3AD203B41FA5}">
                      <a16:colId xmlns:a16="http://schemas.microsoft.com/office/drawing/2014/main" val="2084389902"/>
                    </a:ext>
                  </a:extLst>
                </a:gridCol>
              </a:tblGrid>
              <a:tr h="557057">
                <a:tc gridSpan="6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SassoonPrimaryType"/>
                        </a:rPr>
                        <a:t>Year 3 Forces and Space: Forces and </a:t>
                      </a:r>
                      <a:r>
                        <a:rPr lang="en-US" sz="1400">
                          <a:latin typeface="SassoonPrimaryType"/>
                        </a:rPr>
                        <a:t>Magnets</a:t>
                      </a:r>
                      <a:r>
                        <a:rPr lang="en-US" sz="1400" dirty="0">
                          <a:latin typeface="SassoonPrimaryType"/>
                        </a:rPr>
                        <a:t> </a:t>
                      </a:r>
                    </a:p>
                    <a:p>
                      <a:pPr algn="ctr"/>
                      <a:r>
                        <a:rPr lang="en-US" sz="1400" b="0">
                          <a:latin typeface="SassoonPrimaryType"/>
                        </a:rPr>
                        <a:t>Prior Learning: Use of everyday materials (Year 2)</a:t>
                      </a: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1064599">
                <a:tc>
                  <a:txBody>
                    <a:bodyPr/>
                    <a:lstStyle/>
                    <a:p>
                      <a:pPr algn="ctr"/>
                      <a:r>
                        <a:rPr lang="en-US" sz="1200" b="1" u="none" dirty="0">
                          <a:latin typeface="SassoonPrimaryType"/>
                        </a:rPr>
                        <a:t>Lesson 1: Pushes, pulls and twists</a:t>
                      </a:r>
                    </a:p>
                    <a:p>
                      <a:r>
                        <a:rPr lang="en-US" sz="1200">
                          <a:latin typeface="SassoonPrimaryType"/>
                        </a:rPr>
                        <a:t>LO: To describe the effects of contact forces.</a:t>
                      </a:r>
                    </a:p>
                  </a:txBody>
                  <a:tcPr marL="132080" marR="132080" marT="66040" marB="6604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i="0" u="none" strike="noStrike" noProof="0">
                          <a:latin typeface="SassoonPrimaryType"/>
                        </a:rPr>
                        <a:t>Lesson 2: Friction</a:t>
                      </a:r>
                      <a:endParaRPr lang="en-US" sz="1200" b="0" i="0" u="none" strike="noStrike" noProof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 i="0" u="none" strike="noStrike" noProof="0" dirty="0">
                          <a:latin typeface="SassoonPrimaryType"/>
                        </a:rPr>
                        <a:t>LO: To </a:t>
                      </a:r>
                      <a:r>
                        <a:rPr lang="en-US" sz="1200" b="0" i="0" u="none" strike="noStrike" noProof="0" dirty="0" err="1">
                          <a:latin typeface="SassoonPrimaryType"/>
                        </a:rPr>
                        <a:t>recognise</a:t>
                      </a:r>
                      <a:r>
                        <a:rPr lang="en-US" sz="1200" b="0" i="0" u="none" strike="noStrike" noProof="0" dirty="0">
                          <a:latin typeface="SassoonPrimaryType"/>
                        </a:rPr>
                        <a:t> the effects and uses of forces.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i="0" u="none" strike="noStrike" noProof="0">
                          <a:latin typeface="SassoonPrimaryType"/>
                        </a:rPr>
                        <a:t>Lesson 3: Investigating friction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latin typeface="SassoonPrimaryType"/>
                        </a:rPr>
                        <a:t>LO: To interpret how and why things move differently on different surfaces.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latin typeface="SassoonPrimaryType"/>
                        </a:rPr>
                        <a:t>Lesson 4: Magnets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SassoonPrimaryType"/>
                        </a:rPr>
                        <a:t>LO: To describe the effects of magnets.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latin typeface="SassoonPrimaryType"/>
                        </a:rPr>
                        <a:t>Lesson 5: Investigating magnet strength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latin typeface="SassoonPrimaryType"/>
                        </a:rPr>
                        <a:t>LO: To compare the properties of different types of magnets.  </a:t>
                      </a:r>
                      <a:endParaRPr lang="en-US" dirty="0"/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latin typeface="SassoonPrimaryType"/>
                        </a:rPr>
                        <a:t>Lesson 6: Uses of magnets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SassoonPrimaryType"/>
                        </a:rPr>
                        <a:t>LO: To explain the uses of magnets. </a:t>
                      </a:r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pic>
        <p:nvPicPr>
          <p:cNvPr id="9" name="Picture 8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43F9CDE5-AB8C-B675-3214-76BC80786C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0" t="8644" r="67273" b="48635"/>
          <a:stretch>
            <a:fillRect/>
          </a:stretch>
        </p:blipFill>
        <p:spPr>
          <a:xfrm>
            <a:off x="4715903" y="5660101"/>
            <a:ext cx="1130557" cy="1065665"/>
          </a:xfrm>
          <a:prstGeom prst="rect">
            <a:avLst/>
          </a:prstGeom>
        </p:spPr>
      </p:pic>
      <p:pic>
        <p:nvPicPr>
          <p:cNvPr id="25" name="Picture 24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9C30B64D-7248-DCC6-7B96-8DC71A7558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545" t="7491" r="2526" b="49458"/>
          <a:stretch>
            <a:fillRect/>
          </a:stretch>
        </p:blipFill>
        <p:spPr>
          <a:xfrm>
            <a:off x="6145406" y="5660483"/>
            <a:ext cx="1110200" cy="10506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343B3F-CB8B-AED4-7E2B-9BD3CB5656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760" r="-192" b="27432"/>
          <a:stretch>
            <a:fillRect/>
          </a:stretch>
        </p:blipFill>
        <p:spPr>
          <a:xfrm>
            <a:off x="202791" y="4274841"/>
            <a:ext cx="2729645" cy="2430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16B8-81F5-99B7-B811-C1CBC893FF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73" t="72943" r="-288" b="316"/>
          <a:stretch>
            <a:fillRect/>
          </a:stretch>
        </p:blipFill>
        <p:spPr>
          <a:xfrm>
            <a:off x="3126739" y="4274735"/>
            <a:ext cx="4284019" cy="13825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B5FF8C-2338-498E-451F-73A6C469EA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704" r="49869" b="282"/>
          <a:stretch>
            <a:fillRect/>
          </a:stretch>
        </p:blipFill>
        <p:spPr>
          <a:xfrm>
            <a:off x="4014347" y="1970977"/>
            <a:ext cx="3662247" cy="23042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016D5D-901E-97D8-F008-E897CF469E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563" r="49869" b="48943"/>
          <a:stretch>
            <a:fillRect/>
          </a:stretch>
        </p:blipFill>
        <p:spPr>
          <a:xfrm>
            <a:off x="219995" y="1951118"/>
            <a:ext cx="3794681" cy="2327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D5AF53-A2EC-F3C9-5B85-3CF5016524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9665" y="308610"/>
            <a:ext cx="112395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B6317-20D8-0A9F-D269-090F7D2A7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7C77B18-DB67-6946-E64A-28996CE7F7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995988"/>
              </p:ext>
            </p:extLst>
          </p:nvPr>
        </p:nvGraphicFramePr>
        <p:xfrm>
          <a:off x="4749327" y="1911101"/>
          <a:ext cx="4949336" cy="3970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0434">
                  <a:extLst>
                    <a:ext uri="{9D8B030D-6E8A-4147-A177-3AD203B41FA5}">
                      <a16:colId xmlns:a16="http://schemas.microsoft.com/office/drawing/2014/main" val="3834143035"/>
                    </a:ext>
                  </a:extLst>
                </a:gridCol>
                <a:gridCol w="3598902">
                  <a:extLst>
                    <a:ext uri="{9D8B030D-6E8A-4147-A177-3AD203B41FA5}">
                      <a16:colId xmlns:a16="http://schemas.microsoft.com/office/drawing/2014/main" val="3141573950"/>
                    </a:ext>
                  </a:extLst>
                </a:gridCol>
              </a:tblGrid>
              <a:tr h="2685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SassoonPrimaryType" pitchFamily="2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2779180"/>
                  </a:ext>
                </a:extLst>
              </a:tr>
              <a:tr h="306863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SassoonPrimaryType"/>
                        </a:rPr>
                        <a:t>contact force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SassoonPrimaryType"/>
                        </a:rPr>
                        <a:t>A force caused by contact between two surfaces.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6965180"/>
                  </a:ext>
                </a:extLst>
              </a:tr>
              <a:tr h="332434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SassoonPrimaryType"/>
                        </a:rPr>
                        <a:t>force</a:t>
                      </a:r>
                      <a:endParaRPr lang="en-US" sz="1200" dirty="0"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SassoonPrimaryType"/>
                        </a:rPr>
                        <a:t>A push, pull or twist.​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480927"/>
                  </a:ext>
                </a:extLst>
              </a:tr>
              <a:tr h="48985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latin typeface="SassoonPrimaryType"/>
                        </a:rPr>
                        <a:t>friction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A force between two surfaces in contact that opposes motion.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8543691"/>
                  </a:ext>
                </a:extLst>
              </a:tr>
              <a:tr h="4219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latin typeface="SassoonPrimaryType"/>
                        </a:rPr>
                        <a:t>non-contact force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A force that acts at a distance.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386339"/>
                  </a:ext>
                </a:extLst>
              </a:tr>
              <a:tr h="4219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latin typeface="SassoonPrimaryType"/>
                        </a:rPr>
                        <a:t>magnet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An object that has a magnetic force around it. 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35352"/>
                  </a:ext>
                </a:extLst>
              </a:tr>
              <a:tr h="4219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latin typeface="SassoonPrimaryType"/>
                        </a:rPr>
                        <a:t>attract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To pull towards. 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934368"/>
                  </a:ext>
                </a:extLst>
              </a:tr>
              <a:tr h="4219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latin typeface="SassoonPrimaryType"/>
                        </a:rPr>
                        <a:t>repel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To push away.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63401"/>
                  </a:ext>
                </a:extLst>
              </a:tr>
              <a:tr h="44750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>
                          <a:latin typeface="SassoonPrimaryType"/>
                          <a:ea typeface="Calibri"/>
                          <a:cs typeface="Calibri"/>
                        </a:rPr>
                        <a:t>investigation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Using a scientific method to gather evidence to help answer a question.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452786"/>
                  </a:ext>
                </a:extLst>
              </a:tr>
              <a:tr h="4219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>
                          <a:latin typeface="SassoonPrimaryType"/>
                          <a:ea typeface="Calibri"/>
                          <a:cs typeface="Calibri"/>
                        </a:rPr>
                        <a:t>variable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Something that can change and cause an effect.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64150"/>
                  </a:ext>
                </a:extLst>
              </a:tr>
            </a:tbl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AB0DA586-402F-A424-B9D5-133FAE4F6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0894" y="8871"/>
            <a:ext cx="881820" cy="835913"/>
          </a:xfrm>
          <a:prstGeom prst="rect">
            <a:avLst/>
          </a:prstGeom>
        </p:spPr>
      </p:pic>
      <p:pic>
        <p:nvPicPr>
          <p:cNvPr id="9" name="Picture 8" descr="A diagram of magnetism&#10;&#10;AI-generated content may be incorrect.">
            <a:extLst>
              <a:ext uri="{FF2B5EF4-FFF2-40B4-BE49-F238E27FC236}">
                <a16:creationId xmlns:a16="http://schemas.microsoft.com/office/drawing/2014/main" id="{89098306-C3B5-7DAF-65E2-6CB5A4960E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6736" b="-170"/>
          <a:stretch>
            <a:fillRect/>
          </a:stretch>
        </p:blipFill>
        <p:spPr>
          <a:xfrm>
            <a:off x="2359394" y="65080"/>
            <a:ext cx="2267792" cy="4093398"/>
          </a:xfrm>
          <a:prstGeom prst="rect">
            <a:avLst/>
          </a:prstGeom>
        </p:spPr>
      </p:pic>
      <p:pic>
        <p:nvPicPr>
          <p:cNvPr id="10" name="Picture 9" descr="A diagram of magnetism&#10;&#10;AI-generated content may be incorrect.">
            <a:extLst>
              <a:ext uri="{FF2B5EF4-FFF2-40B4-BE49-F238E27FC236}">
                <a16:creationId xmlns:a16="http://schemas.microsoft.com/office/drawing/2014/main" id="{D5F32CEF-A985-C643-1509-FDF87A2A0F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161" r="32953" b="-170"/>
          <a:stretch>
            <a:fillRect/>
          </a:stretch>
        </p:blipFill>
        <p:spPr>
          <a:xfrm>
            <a:off x="80006" y="65080"/>
            <a:ext cx="2281099" cy="4086779"/>
          </a:xfrm>
          <a:prstGeom prst="rect">
            <a:avLst/>
          </a:prstGeom>
        </p:spPr>
      </p:pic>
      <p:pic>
        <p:nvPicPr>
          <p:cNvPr id="13" name="Picture 12" descr="A diagram of magnetism&#10;&#10;AI-generated content may be incorrect.">
            <a:extLst>
              <a:ext uri="{FF2B5EF4-FFF2-40B4-BE49-F238E27FC236}">
                <a16:creationId xmlns:a16="http://schemas.microsoft.com/office/drawing/2014/main" id="{C8D1F566-C465-703E-DF35-CBAF544D96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115" t="81772" b="-1022"/>
          <a:stretch>
            <a:fillRect/>
          </a:stretch>
        </p:blipFill>
        <p:spPr>
          <a:xfrm>
            <a:off x="4624392" y="64032"/>
            <a:ext cx="2294692" cy="807905"/>
          </a:xfrm>
          <a:prstGeom prst="rect">
            <a:avLst/>
          </a:prstGeom>
        </p:spPr>
      </p:pic>
      <p:pic>
        <p:nvPicPr>
          <p:cNvPr id="14" name="Picture 13" descr="A diagram of magnetism&#10;&#10;AI-generated content may be incorrect.">
            <a:extLst>
              <a:ext uri="{FF2B5EF4-FFF2-40B4-BE49-F238E27FC236}">
                <a16:creationId xmlns:a16="http://schemas.microsoft.com/office/drawing/2014/main" id="{4DEE05F0-0641-69BD-5DDA-75910BF625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115" t="37286" b="18625"/>
          <a:stretch>
            <a:fillRect/>
          </a:stretch>
        </p:blipFill>
        <p:spPr>
          <a:xfrm>
            <a:off x="2476263" y="4156579"/>
            <a:ext cx="2104451" cy="1714267"/>
          </a:xfrm>
          <a:prstGeom prst="rect">
            <a:avLst/>
          </a:prstGeom>
        </p:spPr>
      </p:pic>
      <p:pic>
        <p:nvPicPr>
          <p:cNvPr id="16" name="Picture 15" descr="A diagram of magnetism&#10;&#10;AI-generated content may be incorrect.">
            <a:extLst>
              <a:ext uri="{FF2B5EF4-FFF2-40B4-BE49-F238E27FC236}">
                <a16:creationId xmlns:a16="http://schemas.microsoft.com/office/drawing/2014/main" id="{C4659162-7413-0700-D336-F527FA709A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115" t="-682" r="-127" b="63032"/>
          <a:stretch>
            <a:fillRect/>
          </a:stretch>
        </p:blipFill>
        <p:spPr>
          <a:xfrm>
            <a:off x="38175" y="4074653"/>
            <a:ext cx="2437026" cy="17485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921F382-AAE8-B35F-E307-C7A9EE45B0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60" t="66869" r="64" b="304"/>
          <a:stretch>
            <a:fillRect/>
          </a:stretch>
        </p:blipFill>
        <p:spPr>
          <a:xfrm>
            <a:off x="7424522" y="916494"/>
            <a:ext cx="2397493" cy="78591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615AF23-8ECA-82C6-1F59-8F5C492974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2248" t="33511" r="-1654" b="33511"/>
          <a:stretch>
            <a:fillRect/>
          </a:stretch>
        </p:blipFill>
        <p:spPr>
          <a:xfrm>
            <a:off x="4748935" y="902522"/>
            <a:ext cx="2620598" cy="79523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DB1D8B6-4789-3707-7544-103B4F92B2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85" b="66158"/>
          <a:stretch>
            <a:fillRect/>
          </a:stretch>
        </p:blipFill>
        <p:spPr>
          <a:xfrm>
            <a:off x="6916014" y="62451"/>
            <a:ext cx="2650819" cy="84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85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919649-3F0F-4E48-85E3-FE2A01F4623F}">
  <ds:schemaRefs>
    <ds:schemaRef ds:uri="44186fc2-5b73-44d0-9708-7712d4341a98"/>
    <ds:schemaRef ds:uri="ce97f3de-cf2b-47f4-9969-4a1628044a0c"/>
    <ds:schemaRef ds:uri="http://schemas.microsoft.com/office/2006/metadata/properties"/>
    <ds:schemaRef ds:uri="http://schemas.microsoft.com/office/infopath/2007/PartnerControls"/>
    <ds:schemaRef ds:uri="cf1c8444-aec9-4944-a856-845f6abb7304"/>
    <ds:schemaRef ds:uri="de812984-d646-4ed1-b48e-81d9b9f1ada7"/>
  </ds:schemaRefs>
</ds:datastoreItem>
</file>

<file path=customXml/itemProps2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85A4E3-969F-48C8-99AB-A22D36337B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revision>158</cp:revision>
  <dcterms:created xsi:type="dcterms:W3CDTF">2026-05-12T15:24:30Z</dcterms:created>
  <dcterms:modified xsi:type="dcterms:W3CDTF">2026-09-14T12:41:24Z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