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  <p:sldId id="260" r:id="rId6"/>
  </p:sldIdLst>
  <p:sldSz cx="9906000" cy="6858000" type="A4"/>
  <p:notesSz cx="6858000" cy="9144000"/>
  <p:embeddedFontLst>
    <p:embeddedFont>
      <p:font typeface="SassoonPrimaryType" panose="020B0604020202020204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6-09-14T12:42:05.0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776907"/>
              </p:ext>
            </p:extLst>
          </p:nvPr>
        </p:nvGraphicFramePr>
        <p:xfrm>
          <a:off x="188784" y="238086"/>
          <a:ext cx="8575089" cy="166053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00765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324557">
                  <a:extLst>
                    <a:ext uri="{9D8B030D-6E8A-4147-A177-3AD203B41FA5}">
                      <a16:colId xmlns:a16="http://schemas.microsoft.com/office/drawing/2014/main" val="444725784"/>
                    </a:ext>
                  </a:extLst>
                </a:gridCol>
                <a:gridCol w="1299797">
                  <a:extLst>
                    <a:ext uri="{9D8B030D-6E8A-4147-A177-3AD203B41FA5}">
                      <a16:colId xmlns:a16="http://schemas.microsoft.com/office/drawing/2014/main" val="724638327"/>
                    </a:ext>
                  </a:extLst>
                </a:gridCol>
                <a:gridCol w="1634036">
                  <a:extLst>
                    <a:ext uri="{9D8B030D-6E8A-4147-A177-3AD203B41FA5}">
                      <a16:colId xmlns:a16="http://schemas.microsoft.com/office/drawing/2014/main" val="3198696867"/>
                    </a:ext>
                  </a:extLst>
                </a:gridCol>
                <a:gridCol w="1584514">
                  <a:extLst>
                    <a:ext uri="{9D8B030D-6E8A-4147-A177-3AD203B41FA5}">
                      <a16:colId xmlns:a16="http://schemas.microsoft.com/office/drawing/2014/main" val="2630248297"/>
                    </a:ext>
                  </a:extLst>
                </a:gridCol>
                <a:gridCol w="1531420">
                  <a:extLst>
                    <a:ext uri="{9D8B030D-6E8A-4147-A177-3AD203B41FA5}">
                      <a16:colId xmlns:a16="http://schemas.microsoft.com/office/drawing/2014/main" val="471912577"/>
                    </a:ext>
                  </a:extLst>
                </a:gridCol>
              </a:tblGrid>
              <a:tr h="408509">
                <a:tc gridSpan="6"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SassoonPrimaryType"/>
                        </a:rPr>
                        <a:t>Year 5 </a:t>
                      </a:r>
                      <a:r>
                        <a:rPr lang="en-US" sz="1400" b="1" i="0" u="none" strike="noStrike" noProof="0">
                          <a:latin typeface="SassoonPrimaryType"/>
                        </a:rPr>
                        <a:t>Materials: Mixtures and Separations</a:t>
                      </a:r>
                      <a:endParaRPr lang="en-US" sz="1400" b="1">
                        <a:latin typeface="SassoonPrimaryType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400" b="0">
                          <a:latin typeface="SassoonPrimaryType"/>
                        </a:rPr>
                        <a:t>Prior learning: Materials: States of Matter (Year 4)</a:t>
                      </a:r>
                      <a:endParaRPr lang="en-US" sz="1600" b="0" dirty="0">
                        <a:latin typeface="SassoonPrimaryType"/>
                      </a:endParaRP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1101736"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latin typeface="SassoonPrimaryType"/>
                        </a:rPr>
                        <a:t>Lesson 1: </a:t>
                      </a:r>
                      <a:r>
                        <a:rPr lang="en-US" sz="1200" b="1" dirty="0">
                          <a:latin typeface="SassoonPrimaryType"/>
                        </a:rPr>
                        <a:t>Mixtures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latin typeface="SassoonPrimaryType"/>
                        </a:rPr>
                        <a:t>LO: </a:t>
                      </a:r>
                      <a:r>
                        <a:rPr lang="en-US" sz="1200" b="0" i="0" u="none" strike="noStrike" noProof="0">
                          <a:latin typeface="SassoonPrimaryType"/>
                        </a:rPr>
                        <a:t>To describe mixtures.</a:t>
                      </a:r>
                    </a:p>
                  </a:txBody>
                  <a:tcPr marL="132080" marR="132080" marT="66040" marB="6604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2: Sieving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explain the process of sieving.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SassoonPrimaryType"/>
                        </a:rPr>
                        <a:t>Lesson </a:t>
                      </a: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3:  Filtering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SassoonPrimaryType"/>
                        </a:rPr>
                        <a:t>LO: 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o explain the process of filtering.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4: Solutions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SassoonPrimaryType"/>
                        </a:rPr>
                        <a:t>To describe solutions and how they can be identified. </a:t>
                      </a:r>
                      <a:endParaRPr lang="en-GB" sz="1200" b="0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SassoonPrimaryType"/>
                        </a:rPr>
                        <a:t>Lesson 5: Dissolving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SassoonPrimaryType"/>
                        </a:rPr>
                        <a:t>To identify which factors affect the time taken to dissolve.</a:t>
                      </a:r>
                      <a:endParaRPr lang="en-GB" sz="1200" b="0" i="0" u="none" strike="noStrike" noProof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i="0" u="none" strike="noStrike" noProof="0" dirty="0">
                          <a:solidFill>
                            <a:schemeClr val="tx1"/>
                          </a:solidFill>
                          <a:latin typeface="SassoonPrimaryType"/>
                        </a:rPr>
                        <a:t>Lesson 5: </a:t>
                      </a:r>
                      <a:r>
                        <a:rPr lang="en-US" sz="1200" b="1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Evaporating</a:t>
                      </a:r>
                      <a:endParaRPr lang="en-US" sz="1200" b="1" i="0" u="none" strike="noStrike" noProof="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lvl="0" algn="l"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LO: </a:t>
                      </a:r>
                      <a:r>
                        <a:rPr lang="en-GB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</a:rPr>
                        <a:t>T</a:t>
                      </a:r>
                      <a:r>
                        <a:rPr lang="en-GB" sz="12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o describe the process of evaporation.</a:t>
                      </a: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</a:txBody>
                  <a:tcPr marL="132080" marR="132080" marT="66039" marB="66039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716481-2E59-B1AC-6A3B-E3C4D8B9D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652836"/>
              </p:ext>
            </p:extLst>
          </p:nvPr>
        </p:nvGraphicFramePr>
        <p:xfrm>
          <a:off x="185737" y="2017787"/>
          <a:ext cx="2918567" cy="21963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918567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321855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latin typeface="SassoonPrimaryType"/>
                        </a:rPr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8247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research using a range of secondary resources.</a:t>
                      </a: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draw and annotate a diagram to explain a concept.</a:t>
                      </a: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SassoonPrimaryType"/>
                        </a:rPr>
                        <a:t>To identify testable questions and how to answer them.</a:t>
                      </a:r>
                    </a:p>
                    <a:p>
                      <a:pPr lvl="0"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make observations about solutions.</a:t>
                      </a: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SassoonPrimaryType"/>
                      </a:endParaRPr>
                    </a:p>
                    <a:p>
                      <a:pPr lvl="0"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SassoonPrimaryType"/>
                        </a:rPr>
                        <a:t>To plan a fair test with consideration of variables and measurements.</a:t>
                      </a:r>
                      <a:endParaRPr lang="en-GB" sz="1300"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pic>
        <p:nvPicPr>
          <p:cNvPr id="7" name="Picture 6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0030BC2E-2D40-B6F9-FC81-C9F9C0EB17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2" t="7717" r="66821" b="45981"/>
          <a:stretch>
            <a:fillRect/>
          </a:stretch>
        </p:blipFill>
        <p:spPr>
          <a:xfrm>
            <a:off x="2192836" y="4229365"/>
            <a:ext cx="791993" cy="757342"/>
          </a:xfrm>
          <a:prstGeom prst="rect">
            <a:avLst/>
          </a:prstGeom>
        </p:spPr>
      </p:pic>
      <p:pic>
        <p:nvPicPr>
          <p:cNvPr id="14" name="Picture 13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197EA804-1135-609A-57A4-F10416137D6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01" t="8544" r="35841" b="47152"/>
          <a:stretch>
            <a:fillRect/>
          </a:stretch>
        </p:blipFill>
        <p:spPr>
          <a:xfrm>
            <a:off x="1181442" y="4243366"/>
            <a:ext cx="737495" cy="733137"/>
          </a:xfrm>
          <a:prstGeom prst="rect">
            <a:avLst/>
          </a:prstGeom>
        </p:spPr>
      </p:pic>
      <p:pic>
        <p:nvPicPr>
          <p:cNvPr id="16" name="Picture 15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0B3BD6B2-5AE1-59AC-3A64-E17D59EAD0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555" t="52104" r="51007" b="2589"/>
          <a:stretch>
            <a:fillRect/>
          </a:stretch>
        </p:blipFill>
        <p:spPr>
          <a:xfrm>
            <a:off x="186117" y="4212481"/>
            <a:ext cx="756963" cy="749822"/>
          </a:xfrm>
          <a:prstGeom prst="rect">
            <a:avLst/>
          </a:prstGeom>
        </p:spPr>
      </p:pic>
      <p:pic>
        <p:nvPicPr>
          <p:cNvPr id="19" name="Picture 18" descr="A diagram of liquid and water&#10;&#10;AI-generated content may be incorrect.">
            <a:extLst>
              <a:ext uri="{FF2B5EF4-FFF2-40B4-BE49-F238E27FC236}">
                <a16:creationId xmlns:a16="http://schemas.microsoft.com/office/drawing/2014/main" id="{5C089956-22AA-268D-7A46-33E6E07B73C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1425"/>
          <a:stretch>
            <a:fillRect/>
          </a:stretch>
        </p:blipFill>
        <p:spPr>
          <a:xfrm>
            <a:off x="6781222" y="1986647"/>
            <a:ext cx="2793181" cy="2883676"/>
          </a:xfrm>
          <a:prstGeom prst="rect">
            <a:avLst/>
          </a:prstGeom>
        </p:spPr>
      </p:pic>
      <p:pic>
        <p:nvPicPr>
          <p:cNvPr id="20" name="Picture 19" descr="A diagram of a magnet&#10;&#10;AI-generated content may be incorrect.">
            <a:extLst>
              <a:ext uri="{FF2B5EF4-FFF2-40B4-BE49-F238E27FC236}">
                <a16:creationId xmlns:a16="http://schemas.microsoft.com/office/drawing/2014/main" id="{E83AFB17-AF1B-C377-4D38-E9D11EF852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57747" b="-166"/>
          <a:stretch>
            <a:fillRect/>
          </a:stretch>
        </p:blipFill>
        <p:spPr>
          <a:xfrm>
            <a:off x="3257500" y="2019300"/>
            <a:ext cx="3313009" cy="4731972"/>
          </a:xfrm>
          <a:prstGeom prst="rect">
            <a:avLst/>
          </a:prstGeom>
        </p:spPr>
      </p:pic>
      <p:pic>
        <p:nvPicPr>
          <p:cNvPr id="24" name="Picture 23" descr="A diagram of liquid and water&#10;&#10;AI-generated content may be incorrect.">
            <a:extLst>
              <a:ext uri="{FF2B5EF4-FFF2-40B4-BE49-F238E27FC236}">
                <a16:creationId xmlns:a16="http://schemas.microsoft.com/office/drawing/2014/main" id="{F3AB7219-086A-FCB4-8472-465F2672AF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179" t="150" r="-130" b="54724"/>
          <a:stretch>
            <a:fillRect/>
          </a:stretch>
        </p:blipFill>
        <p:spPr>
          <a:xfrm>
            <a:off x="185007" y="4984032"/>
            <a:ext cx="2824342" cy="1858031"/>
          </a:xfrm>
          <a:prstGeom prst="rect">
            <a:avLst/>
          </a:prstGeom>
        </p:spPr>
      </p:pic>
      <p:pic>
        <p:nvPicPr>
          <p:cNvPr id="30" name="Picture 29" descr="A diagram of liquid and water&#10;&#10;AI-generated content may be incorrect.">
            <a:extLst>
              <a:ext uri="{FF2B5EF4-FFF2-40B4-BE49-F238E27FC236}">
                <a16:creationId xmlns:a16="http://schemas.microsoft.com/office/drawing/2014/main" id="{2850AAE7-699E-1F91-92D6-3259C15896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273" t="45759" r="-849" b="197"/>
          <a:stretch>
            <a:fillRect/>
          </a:stretch>
        </p:blipFill>
        <p:spPr>
          <a:xfrm>
            <a:off x="6943540" y="4885044"/>
            <a:ext cx="2472524" cy="19527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FF4867-BC96-203D-20F6-00982E03CE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9825" y="471170"/>
            <a:ext cx="1123950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95411E2-850F-58B6-5406-E75E035A7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211724"/>
              </p:ext>
            </p:extLst>
          </p:nvPr>
        </p:nvGraphicFramePr>
        <p:xfrm>
          <a:off x="139361" y="181954"/>
          <a:ext cx="3995476" cy="335909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26955">
                  <a:extLst>
                    <a:ext uri="{9D8B030D-6E8A-4147-A177-3AD203B41FA5}">
                      <a16:colId xmlns:a16="http://schemas.microsoft.com/office/drawing/2014/main" val="3503044603"/>
                    </a:ext>
                  </a:extLst>
                </a:gridCol>
                <a:gridCol w="2568521">
                  <a:extLst>
                    <a:ext uri="{9D8B030D-6E8A-4147-A177-3AD203B41FA5}">
                      <a16:colId xmlns:a16="http://schemas.microsoft.com/office/drawing/2014/main" val="2763769454"/>
                    </a:ext>
                  </a:extLst>
                </a:gridCol>
              </a:tblGrid>
              <a:tr h="334645">
                <a:tc gridSpan="2"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 b="1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Key Vocabulary </a:t>
                      </a:r>
                      <a:endParaRPr lang="en-GB" sz="1200">
                        <a:solidFill>
                          <a:schemeClr val="bg1"/>
                        </a:solidFill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8054249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mixtures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Forms when two or more substances are mixed and remain present.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37535"/>
                  </a:ext>
                </a:extLst>
              </a:tr>
              <a:tr h="643711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filtering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A process used to separate mixtures containing a liquid and undissolved solids, such as sand and water.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1793277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solution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Is formed when one substance is completely dissolved in another.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58359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dissolving 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When a substance spreads evenly throughout a liquid. 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393597"/>
                  </a:ext>
                </a:extLst>
              </a:tr>
              <a:tr h="272339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soluble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Will dissolve in water.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4514905"/>
                  </a:ext>
                </a:extLst>
              </a:tr>
              <a:tr h="272339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insoluble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Will not dissolve in water.</a:t>
                      </a:r>
                      <a:endParaRPr lang="en-GB" sz="120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037444"/>
                  </a:ext>
                </a:extLst>
              </a:tr>
              <a:tr h="458025">
                <a:tc>
                  <a:txBody>
                    <a:bodyPr/>
                    <a:lstStyle/>
                    <a:p>
                      <a:pPr marL="0" algn="ctr" rtl="0" fontAlgn="t" latinLnBrk="0">
                        <a:buNone/>
                      </a:pPr>
                      <a:r>
                        <a:rPr lang="en-GB" sz="1200">
                          <a:solidFill>
                            <a:schemeClr val="bg1"/>
                          </a:solidFill>
                          <a:effectLst/>
                          <a:latin typeface="SassoonPrimaryType"/>
                        </a:rPr>
                        <a:t>sieving</a:t>
                      </a: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rtl="0" fontAlgn="t" latinLnBrk="0">
                        <a:buNone/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SassoonPrimaryType"/>
                        </a:rPr>
                        <a:t>Used to separate mixtures of different sizes.</a:t>
                      </a:r>
                      <a:endParaRPr lang="en-GB" sz="1200" dirty="0">
                        <a:effectLst/>
                        <a:latin typeface="SassoonPrimaryType"/>
                      </a:endParaRPr>
                    </a:p>
                  </a:txBody>
                  <a:tcPr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925392"/>
                  </a:ext>
                </a:extLst>
              </a:tr>
            </a:tbl>
          </a:graphicData>
        </a:graphic>
      </p:graphicFrame>
      <p:pic>
        <p:nvPicPr>
          <p:cNvPr id="9" name="Picture 8" descr="A diagram of a magnet&#10;&#10;AI-generated content may be incorrect.">
            <a:extLst>
              <a:ext uri="{FF2B5EF4-FFF2-40B4-BE49-F238E27FC236}">
                <a16:creationId xmlns:a16="http://schemas.microsoft.com/office/drawing/2014/main" id="{F1245A3B-A576-6449-1CAE-34CB265CA6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673" r="-102" b="-333"/>
          <a:stretch>
            <a:fillRect/>
          </a:stretch>
        </p:blipFill>
        <p:spPr>
          <a:xfrm>
            <a:off x="4200070" y="183046"/>
            <a:ext cx="5388952" cy="57899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77974F-99C8-EEC7-66EE-09D2580A9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34" y="3656002"/>
            <a:ext cx="3997596" cy="218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98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919649-3F0F-4E48-85E3-FE2A01F4623F}">
  <ds:schemaRefs>
    <ds:schemaRef ds:uri="44186fc2-5b73-44d0-9708-7712d4341a98"/>
    <ds:schemaRef ds:uri="ce97f3de-cf2b-47f4-9969-4a1628044a0c"/>
    <ds:schemaRef ds:uri="http://schemas.microsoft.com/office/2006/metadata/properties"/>
    <ds:schemaRef ds:uri="http://schemas.microsoft.com/office/infopath/2007/PartnerControls"/>
    <ds:schemaRef ds:uri="cf1c8444-aec9-4944-a856-845f6abb7304"/>
    <ds:schemaRef ds:uri="de812984-d646-4ed1-b48e-81d9b9f1ada7"/>
  </ds:schemaRefs>
</ds:datastoreItem>
</file>

<file path=customXml/itemProps3.xml><?xml version="1.0" encoding="utf-8"?>
<ds:datastoreItem xmlns:ds="http://schemas.openxmlformats.org/officeDocument/2006/customXml" ds:itemID="{7BF2B57A-FEE3-4012-B5A9-280D8DAD9F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revision>840</cp:revision>
  <dcterms:created xsi:type="dcterms:W3CDTF">2026-05-12T15:24:30Z</dcterms:created>
  <dcterms:modified xsi:type="dcterms:W3CDTF">2026-09-14T12:42:14Z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