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</p:sldIdLst>
  <p:sldSz cx="9906000" cy="6858000" type="A4"/>
  <p:notesSz cx="6858000" cy="9144000"/>
  <p:embeddedFontLst>
    <p:embeddedFont>
      <p:font typeface="SassoonPrimaryType" panose="020B0604020202020204"/>
      <p:regular r:id="rId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6-09-14T12:40:50.1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226784"/>
              </p:ext>
            </p:extLst>
          </p:nvPr>
        </p:nvGraphicFramePr>
        <p:xfrm>
          <a:off x="120680" y="213327"/>
          <a:ext cx="8575135" cy="171406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63631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544944">
                  <a:extLst>
                    <a:ext uri="{9D8B030D-6E8A-4147-A177-3AD203B41FA5}">
                      <a16:colId xmlns:a16="http://schemas.microsoft.com/office/drawing/2014/main" val="444725784"/>
                    </a:ext>
                  </a:extLst>
                </a:gridCol>
                <a:gridCol w="1350361">
                  <a:extLst>
                    <a:ext uri="{9D8B030D-6E8A-4147-A177-3AD203B41FA5}">
                      <a16:colId xmlns:a16="http://schemas.microsoft.com/office/drawing/2014/main" val="724638327"/>
                    </a:ext>
                  </a:extLst>
                </a:gridCol>
                <a:gridCol w="1535003">
                  <a:extLst>
                    <a:ext uri="{9D8B030D-6E8A-4147-A177-3AD203B41FA5}">
                      <a16:colId xmlns:a16="http://schemas.microsoft.com/office/drawing/2014/main" val="3198696867"/>
                    </a:ext>
                  </a:extLst>
                </a:gridCol>
                <a:gridCol w="1407058">
                  <a:extLst>
                    <a:ext uri="{9D8B030D-6E8A-4147-A177-3AD203B41FA5}">
                      <a16:colId xmlns:a16="http://schemas.microsoft.com/office/drawing/2014/main" val="2630248297"/>
                    </a:ext>
                  </a:extLst>
                </a:gridCol>
                <a:gridCol w="1574138">
                  <a:extLst>
                    <a:ext uri="{9D8B030D-6E8A-4147-A177-3AD203B41FA5}">
                      <a16:colId xmlns:a16="http://schemas.microsoft.com/office/drawing/2014/main" val="1750290420"/>
                    </a:ext>
                  </a:extLst>
                </a:gridCol>
              </a:tblGrid>
              <a:tr h="408509">
                <a:tc gridSpan="6"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SassoonPrimaryType"/>
                        </a:rPr>
                        <a:t>Year 2 Living things: Habitats</a:t>
                      </a: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691008">
                <a:tc>
                  <a:txBody>
                    <a:bodyPr/>
                    <a:lstStyle/>
                    <a:p>
                      <a:pPr algn="ctr"/>
                      <a:r>
                        <a:rPr lang="en-US" sz="1100" b="1">
                          <a:latin typeface="SassoonPrimaryType"/>
                        </a:rPr>
                        <a:t>Lesson 1: Life processes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SassoonPrimaryType"/>
                        </a:rPr>
                        <a:t>LO: </a:t>
                      </a:r>
                      <a:r>
                        <a:rPr lang="en-GB" sz="1100" b="0" i="0" u="none" strike="noStrike" noProof="0" dirty="0">
                          <a:solidFill>
                            <a:srgbClr val="222222"/>
                          </a:solidFill>
                          <a:latin typeface="SassoonPrimaryType"/>
                        </a:rPr>
                        <a:t>To identify some of the characteristics of living things.</a:t>
                      </a:r>
                    </a:p>
                  </a:txBody>
                  <a:tcPr marL="132080" marR="132080" marT="66040" marB="6604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100" b="1">
                          <a:latin typeface="SassoonPrimaryType"/>
                        </a:rPr>
                        <a:t>Lesson 2: It feels good to be alive</a:t>
                      </a:r>
                      <a:endParaRPr lang="en-US" sz="1100" b="1" dirty="0">
                        <a:latin typeface="SassoonPrimaryType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100" b="0">
                          <a:latin typeface="SassoonPrimaryType"/>
                        </a:rPr>
                        <a:t>LO: </a:t>
                      </a:r>
                      <a:r>
                        <a:rPr lang="en-GB" sz="1100" b="0" i="0" u="none" strike="noStrike" noProof="0">
                          <a:latin typeface="SassoonPrimaryType"/>
                        </a:rPr>
                        <a:t>To recognise the difference between things that are alive, were once alive or have never been alive.</a:t>
                      </a:r>
                      <a:endParaRPr lang="en-GB" sz="1100" b="0" i="0" u="none" strike="noStrike" noProof="0" dirty="0"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100" b="1" dirty="0">
                          <a:latin typeface="SassoonPrimaryType"/>
                        </a:rPr>
                        <a:t>Lesson 3: Introduction to </a:t>
                      </a:r>
                      <a:r>
                        <a:rPr lang="en-US" sz="1100" b="1">
                          <a:latin typeface="SassoonPrimaryType"/>
                        </a:rPr>
                        <a:t>habitats</a:t>
                      </a:r>
                      <a:endParaRPr lang="en-US" sz="1100" b="1" dirty="0"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SassoonPrimaryType"/>
                        </a:rPr>
                        <a:t>LO: T</a:t>
                      </a:r>
                      <a:r>
                        <a:rPr lang="en-GB" sz="1100" b="0" i="0" u="none" strike="noStrike" noProof="0" dirty="0">
                          <a:latin typeface="SassoonPrimaryType"/>
                        </a:rPr>
                        <a:t>o identify plants and animals in different habitats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100" b="1" dirty="0">
                          <a:latin typeface="SassoonPrimaryType"/>
                        </a:rPr>
                        <a:t>Lesson 4: </a:t>
                      </a:r>
                      <a:r>
                        <a:rPr lang="en-US" sz="1100" b="1">
                          <a:latin typeface="SassoonPrimaryType"/>
                        </a:rPr>
                        <a:t>Woodland habitats</a:t>
                      </a:r>
                      <a:endParaRPr lang="en-US" sz="1100" b="1" dirty="0">
                        <a:latin typeface="SassoonPrimaryType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100" b="0" i="0" u="none" strike="noStrike" noProof="0" dirty="0">
                          <a:latin typeface="SassoonPrimaryType"/>
                        </a:rPr>
                        <a:t>LO: </a:t>
                      </a:r>
                      <a:r>
                        <a:rPr lang="en-GB" sz="1100" b="0" i="0" u="none" strike="noStrike" noProof="0" dirty="0">
                          <a:latin typeface="SassoonPrimaryType"/>
                        </a:rPr>
                        <a:t>To identify how a habitat provides animals and plants with what they need to survive.</a:t>
                      </a:r>
                      <a:r>
                        <a:rPr lang="en-US" sz="1100" b="0" i="0" u="none" strike="noStrike" noProof="0" dirty="0">
                          <a:latin typeface="SassoonPrimaryType"/>
                        </a:rPr>
                        <a:t> 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100" b="1" dirty="0">
                          <a:latin typeface="SassoonPrimaryType"/>
                        </a:rPr>
                        <a:t>Lesson 5: Rainforest </a:t>
                      </a:r>
                      <a:r>
                        <a:rPr lang="en-US" sz="1100" b="1">
                          <a:latin typeface="SassoonPrimaryType"/>
                        </a:rPr>
                        <a:t>and ocean habitats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noProof="0">
                          <a:latin typeface="SassoonPrimaryType"/>
                        </a:rPr>
                        <a:t>LO: </a:t>
                      </a:r>
                      <a:r>
                        <a:rPr lang="en-GB" sz="1100" b="0" i="0" u="none" strike="noStrike" noProof="0">
                          <a:latin typeface="SassoonPrimaryType"/>
                        </a:rPr>
                        <a:t>To recognise how animals and plants depend on each other. 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b="1" i="0" u="none" strike="noStrike" noProof="0">
                          <a:latin typeface="SassoonPrimaryType"/>
                        </a:rPr>
                        <a:t>Lesson 6: Food chains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>
                          <a:latin typeface="SassoonPrimaryType"/>
                        </a:rPr>
                        <a:t>LO: To recall how animals get their food from plants and other animals. 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716481-2E59-B1AC-6A3B-E3C4D8B9D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305539"/>
              </p:ext>
            </p:extLst>
          </p:nvPr>
        </p:nvGraphicFramePr>
        <p:xfrm>
          <a:off x="3169920" y="2079682"/>
          <a:ext cx="4502996" cy="1158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502996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253368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SassoonPrimaryType"/>
                        </a:rPr>
                        <a:t>Working Scientifically</a:t>
                      </a:r>
                      <a:endParaRPr lang="en-US" sz="1600" dirty="0">
                        <a:latin typeface="SassoonPrimaryType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527850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>
                          <a:latin typeface="SassoonPrimaryType"/>
                        </a:rPr>
                        <a:t>To classify objects into groups. </a:t>
                      </a:r>
                      <a:endParaRPr lang="en-GB" sz="1600" b="0" i="0" u="none" strike="noStrike" noProof="0" dirty="0"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 b="0" i="0" u="none" strike="noStrike" noProof="0" dirty="0"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>
                          <a:latin typeface="SassoonPrimaryType"/>
                        </a:rPr>
                        <a:t>To carry out research to find answers to questions.</a:t>
                      </a:r>
                      <a:endParaRPr lang="en-GB" sz="1600"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177CDBC-752A-2EF4-EEBB-E317005310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594866"/>
              </p:ext>
            </p:extLst>
          </p:nvPr>
        </p:nvGraphicFramePr>
        <p:xfrm>
          <a:off x="117634" y="2079682"/>
          <a:ext cx="2914184" cy="450627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974247">
                  <a:extLst>
                    <a:ext uri="{9D8B030D-6E8A-4147-A177-3AD203B41FA5}">
                      <a16:colId xmlns:a16="http://schemas.microsoft.com/office/drawing/2014/main" val="2183939858"/>
                    </a:ext>
                  </a:extLst>
                </a:gridCol>
                <a:gridCol w="1939937">
                  <a:extLst>
                    <a:ext uri="{9D8B030D-6E8A-4147-A177-3AD203B41FA5}">
                      <a16:colId xmlns:a16="http://schemas.microsoft.com/office/drawing/2014/main" val="3035555184"/>
                    </a:ext>
                  </a:extLst>
                </a:gridCol>
              </a:tblGrid>
              <a:tr h="284718"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1" i="0">
                          <a:solidFill>
                            <a:srgbClr val="FFFFFF"/>
                          </a:solidFill>
                          <a:effectLst/>
                          <a:latin typeface="SassoonPrimaryType" panose="020B0604020202020204"/>
                        </a:rPr>
                        <a:t>Key Vocabulary 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21265"/>
                  </a:ext>
                </a:extLst>
              </a:tr>
              <a:tr h="33423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carnivore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An animal that only eats meat.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453344"/>
                  </a:ext>
                </a:extLst>
              </a:tr>
              <a:tr h="272339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herbivore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An animal that only eats plants and vegetables.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6336713"/>
                  </a:ext>
                </a:extLst>
              </a:tr>
              <a:tr h="33423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energy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The strength required to stay alive.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84222"/>
                  </a:ext>
                </a:extLst>
              </a:tr>
              <a:tr h="321855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food chain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The series of organisms that 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each depend</a:t>
                      </a: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 on the next as a source of food.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42679"/>
                  </a:ext>
                </a:extLst>
              </a:tr>
              <a:tr h="272339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alive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A person, animal or plant that is living.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094547"/>
                  </a:ext>
                </a:extLst>
              </a:tr>
              <a:tr h="284718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dead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A person, animal or plant that is no longer living.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406198"/>
                  </a:ext>
                </a:extLst>
              </a:tr>
              <a:tr h="358992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life process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The functions that plants and animals go through to stay alive.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61550"/>
                  </a:ext>
                </a:extLst>
              </a:tr>
              <a:tr h="35899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habitat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The natural environment or home where a plant or animal lives and grows.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681917"/>
                  </a:ext>
                </a:extLst>
              </a:tr>
            </a:tbl>
          </a:graphicData>
        </a:graphic>
      </p:graphicFrame>
      <p:pic>
        <p:nvPicPr>
          <p:cNvPr id="11" name="Picture 10" descr="A collage of different animals and plants&#10;&#10;AI-generated content may be incorrect.">
            <a:extLst>
              <a:ext uri="{FF2B5EF4-FFF2-40B4-BE49-F238E27FC236}">
                <a16:creationId xmlns:a16="http://schemas.microsoft.com/office/drawing/2014/main" id="{1028AEE2-5F4B-8E59-C514-192B7FA6C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263" y="3436958"/>
            <a:ext cx="5122915" cy="3190263"/>
          </a:xfrm>
          <a:prstGeom prst="rect">
            <a:avLst/>
          </a:prstGeom>
        </p:spPr>
      </p:pic>
      <p:pic>
        <p:nvPicPr>
          <p:cNvPr id="13" name="Picture 12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93BA90FF-0C04-CE9E-1FDF-4DB10B722D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555" t="52104" r="51007" b="2589"/>
          <a:stretch>
            <a:fillRect/>
          </a:stretch>
        </p:blipFill>
        <p:spPr>
          <a:xfrm>
            <a:off x="7739440" y="2169935"/>
            <a:ext cx="1078909" cy="991213"/>
          </a:xfrm>
          <a:prstGeom prst="rect">
            <a:avLst/>
          </a:prstGeom>
        </p:spPr>
      </p:pic>
      <p:pic>
        <p:nvPicPr>
          <p:cNvPr id="15" name="Picture 14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0A572F2F-2F0A-4A28-7B70-D0F3D9E63B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92" t="7717" r="66821" b="45981"/>
          <a:stretch>
            <a:fillRect/>
          </a:stretch>
        </p:blipFill>
        <p:spPr>
          <a:xfrm>
            <a:off x="8817378" y="2118736"/>
            <a:ext cx="1021069" cy="1134901"/>
          </a:xfrm>
          <a:prstGeom prst="rect">
            <a:avLst/>
          </a:prstGeom>
        </p:spPr>
      </p:pic>
      <p:pic>
        <p:nvPicPr>
          <p:cNvPr id="18" name="Picture 17" descr="A screenshot of a card&#10;&#10;AI-generated content may be incorrect.">
            <a:extLst>
              <a:ext uri="{FF2B5EF4-FFF2-40B4-BE49-F238E27FC236}">
                <a16:creationId xmlns:a16="http://schemas.microsoft.com/office/drawing/2014/main" id="{5FE17092-E812-186C-AB2C-412170BE8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490" y="3540411"/>
            <a:ext cx="1713321" cy="29833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24A031-04A9-9F56-86F4-7BEE9F4D26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665" y="389890"/>
            <a:ext cx="112395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919649-3F0F-4E48-85E3-FE2A01F4623F}">
  <ds:schemaRefs>
    <ds:schemaRef ds:uri="44186fc2-5b73-44d0-9708-7712d4341a98"/>
    <ds:schemaRef ds:uri="ce97f3de-cf2b-47f4-9969-4a1628044a0c"/>
    <ds:schemaRef ds:uri="http://schemas.microsoft.com/office/2006/metadata/properties"/>
    <ds:schemaRef ds:uri="http://schemas.microsoft.com/office/infopath/2007/PartnerControls"/>
    <ds:schemaRef ds:uri="cf1c8444-aec9-4944-a856-845f6abb7304"/>
    <ds:schemaRef ds:uri="de812984-d646-4ed1-b48e-81d9b9f1ada7"/>
  </ds:schemaRefs>
</ds:datastoreItem>
</file>

<file path=customXml/itemProps2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A2DBBE-E294-4BF7-87FB-574AA2F77D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Application>Microsoft Office PowerPoint</Application>
  <PresentationFormat>A4 Paper (210x297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revision>649</cp:revision>
  <dcterms:created xsi:type="dcterms:W3CDTF">2026-05-12T15:24:30Z</dcterms:created>
  <dcterms:modified xsi:type="dcterms:W3CDTF">2026-09-14T12:40:55Z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